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402" r:id="rId2"/>
    <p:sldId id="408" r:id="rId3"/>
    <p:sldId id="409" r:id="rId4"/>
    <p:sldId id="403" r:id="rId5"/>
    <p:sldId id="404" r:id="rId6"/>
    <p:sldId id="405" r:id="rId7"/>
    <p:sldId id="406" r:id="rId8"/>
    <p:sldId id="407" r:id="rId9"/>
    <p:sldId id="401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oko" initials="C" lastIdx="1" clrIdx="0">
    <p:extLst>
      <p:ext uri="{19B8F6BF-5375-455C-9EA6-DF929625EA0E}">
        <p15:presenceInfo xmlns:p15="http://schemas.microsoft.com/office/powerpoint/2012/main" userId="Cok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8080"/>
    <a:srgbClr val="669900"/>
    <a:srgbClr val="FFDF7F"/>
    <a:srgbClr val="7E425D"/>
    <a:srgbClr val="A20000"/>
    <a:srgbClr val="5B9BD5"/>
    <a:srgbClr val="EE853E"/>
    <a:srgbClr val="C4D5EB"/>
    <a:srgbClr val="A9F5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2" autoAdjust="0"/>
    <p:restoredTop sz="94084" autoAdjust="0"/>
  </p:normalViewPr>
  <p:slideViewPr>
    <p:cSldViewPr snapToGrid="0">
      <p:cViewPr varScale="1">
        <p:scale>
          <a:sx n="57" d="100"/>
          <a:sy n="57" d="100"/>
        </p:scale>
        <p:origin x="42" y="13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082" y="5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88240E-88AE-4E6E-A57F-64F8F1380305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8084F61-BAE7-45AD-8A3F-2B2C1E1429AB}">
      <dgm:prSet phldrT="[Текст]" custT="1"/>
      <dgm:spPr>
        <a:solidFill>
          <a:srgbClr val="FF0000"/>
        </a:solidFill>
      </dgm:spPr>
      <dgm:t>
        <a:bodyPr/>
        <a:lstStyle/>
        <a:p>
          <a:r>
            <a:rPr lang="ru-RU" sz="1800" b="1" dirty="0" smtClean="0">
              <a:solidFill>
                <a:schemeClr val="tx1"/>
              </a:solidFill>
            </a:rPr>
            <a:t>ПРОБЛЕМЫ С ОБЕСПЕЧЕННОСТЬЮ РЕСУРСАМИ И КАДРАМИ</a:t>
          </a:r>
          <a:endParaRPr lang="ru-RU" sz="1800" dirty="0">
            <a:solidFill>
              <a:schemeClr val="tx1"/>
            </a:solidFill>
          </a:endParaRPr>
        </a:p>
      </dgm:t>
    </dgm:pt>
    <dgm:pt modelId="{22293B63-E9A2-4F69-8065-F2745EBB5274}" type="parTrans" cxnId="{D94A03D2-6B9E-47A4-AF1B-4DF6F54CF8A4}">
      <dgm:prSet/>
      <dgm:spPr/>
      <dgm:t>
        <a:bodyPr/>
        <a:lstStyle/>
        <a:p>
          <a:endParaRPr lang="ru-RU"/>
        </a:p>
      </dgm:t>
    </dgm:pt>
    <dgm:pt modelId="{A0EE47CA-1887-4B82-9982-C48AB8C187BA}" type="sibTrans" cxnId="{D94A03D2-6B9E-47A4-AF1B-4DF6F54CF8A4}">
      <dgm:prSet/>
      <dgm:spPr/>
      <dgm:t>
        <a:bodyPr/>
        <a:lstStyle/>
        <a:p>
          <a:endParaRPr lang="ru-RU"/>
        </a:p>
      </dgm:t>
    </dgm:pt>
    <dgm:pt modelId="{49CD6DF1-B25B-4964-B2DD-8AB0C17115CE}">
      <dgm:prSet phldrT="[Текст]" custT="1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ru-RU" sz="2000" b="1" dirty="0" smtClean="0">
              <a:solidFill>
                <a:schemeClr val="tx1"/>
              </a:solidFill>
            </a:rPr>
            <a:t>низкий </a:t>
          </a:r>
          <a:r>
            <a:rPr lang="ru-RU" sz="2000" b="1" dirty="0" smtClean="0">
              <a:solidFill>
                <a:schemeClr val="tx1"/>
              </a:solidFill>
            </a:rPr>
            <a:t>уровень оснащения школы</a:t>
          </a:r>
          <a:endParaRPr lang="ru-RU" sz="2000" dirty="0">
            <a:solidFill>
              <a:schemeClr val="tx1"/>
            </a:solidFill>
          </a:endParaRPr>
        </a:p>
      </dgm:t>
    </dgm:pt>
    <dgm:pt modelId="{80055F82-7F23-4A78-8AB3-017E5B2DF5BC}" type="parTrans" cxnId="{897F4CC7-7C0A-4CD3-A10A-B2F6215959B5}">
      <dgm:prSet/>
      <dgm:spPr/>
      <dgm:t>
        <a:bodyPr/>
        <a:lstStyle/>
        <a:p>
          <a:endParaRPr lang="ru-RU"/>
        </a:p>
      </dgm:t>
    </dgm:pt>
    <dgm:pt modelId="{E93F2859-06A5-4D6A-B28E-87DE9F0B2FAB}" type="sibTrans" cxnId="{897F4CC7-7C0A-4CD3-A10A-B2F6215959B5}">
      <dgm:prSet/>
      <dgm:spPr/>
      <dgm:t>
        <a:bodyPr/>
        <a:lstStyle/>
        <a:p>
          <a:endParaRPr lang="ru-RU"/>
        </a:p>
      </dgm:t>
    </dgm:pt>
    <dgm:pt modelId="{F7BE9770-F17E-4FAA-A7CB-E99CFB625D2E}">
      <dgm:prSet phldrT="[Текст]" custT="1"/>
      <dgm:spPr>
        <a:solidFill>
          <a:srgbClr val="FF0000"/>
        </a:solidFill>
      </dgm:spPr>
      <dgm:t>
        <a:bodyPr/>
        <a:lstStyle/>
        <a:p>
          <a:r>
            <a:rPr lang="ru-RU" sz="1800" b="1" dirty="0" smtClean="0">
              <a:solidFill>
                <a:schemeClr val="tx1"/>
              </a:solidFill>
            </a:rPr>
            <a:t>ПРОБЛЕМЫ ОБЕСПЕЧЕНИЯ БЛАГОПРИЯТНОГО «ШКОЛЬНОГО УКЛАДА»</a:t>
          </a:r>
          <a:endParaRPr lang="ru-RU" sz="1800" dirty="0">
            <a:solidFill>
              <a:schemeClr val="tx1"/>
            </a:solidFill>
          </a:endParaRPr>
        </a:p>
      </dgm:t>
    </dgm:pt>
    <dgm:pt modelId="{1FC1C8C7-D985-49E9-BB75-65A6E9A81CD6}" type="parTrans" cxnId="{5068FF32-25B4-4220-87BC-95BB5D46B931}">
      <dgm:prSet/>
      <dgm:spPr/>
      <dgm:t>
        <a:bodyPr/>
        <a:lstStyle/>
        <a:p>
          <a:endParaRPr lang="ru-RU"/>
        </a:p>
      </dgm:t>
    </dgm:pt>
    <dgm:pt modelId="{0629D671-11B2-4E86-B204-622606B05C67}" type="sibTrans" cxnId="{5068FF32-25B4-4220-87BC-95BB5D46B931}">
      <dgm:prSet/>
      <dgm:spPr/>
      <dgm:t>
        <a:bodyPr/>
        <a:lstStyle/>
        <a:p>
          <a:endParaRPr lang="ru-RU"/>
        </a:p>
      </dgm:t>
    </dgm:pt>
    <dgm:pt modelId="{48FA78FE-4481-42EE-9008-40BA71472D63}">
      <dgm:prSet phldrT="[Текст]" custT="1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ru-RU" sz="2000" b="1" dirty="0" smtClean="0">
              <a:solidFill>
                <a:schemeClr val="tx1"/>
              </a:solidFill>
            </a:rPr>
            <a:t>неблагоприятный </a:t>
          </a:r>
          <a:r>
            <a:rPr lang="ru-RU" sz="2000" b="1" dirty="0" smtClean="0">
              <a:solidFill>
                <a:schemeClr val="tx1"/>
              </a:solidFill>
            </a:rPr>
            <a:t>психологический климат в школе</a:t>
          </a:r>
          <a:endParaRPr lang="ru-RU" sz="2000" dirty="0">
            <a:solidFill>
              <a:schemeClr val="tx1"/>
            </a:solidFill>
          </a:endParaRPr>
        </a:p>
      </dgm:t>
    </dgm:pt>
    <dgm:pt modelId="{4D105020-84C7-47A2-9D06-4AD2E0681F46}" type="parTrans" cxnId="{61F2E57B-3439-4A3E-95B2-1088F3EDA52A}">
      <dgm:prSet/>
      <dgm:spPr/>
      <dgm:t>
        <a:bodyPr/>
        <a:lstStyle/>
        <a:p>
          <a:endParaRPr lang="ru-RU"/>
        </a:p>
      </dgm:t>
    </dgm:pt>
    <dgm:pt modelId="{D0470C1A-7C7C-40A9-8967-5943DE4C01D3}" type="sibTrans" cxnId="{61F2E57B-3439-4A3E-95B2-1088F3EDA52A}">
      <dgm:prSet/>
      <dgm:spPr/>
      <dgm:t>
        <a:bodyPr/>
        <a:lstStyle/>
        <a:p>
          <a:endParaRPr lang="ru-RU"/>
        </a:p>
      </dgm:t>
    </dgm:pt>
    <dgm:pt modelId="{FD7355DB-AFF2-4893-89B8-AAD4F97CF8D4}">
      <dgm:prSet phldrT="[Текст]" custT="1"/>
      <dgm:spPr>
        <a:solidFill>
          <a:srgbClr val="FF0000"/>
        </a:solidFill>
      </dgm:spPr>
      <dgm:t>
        <a:bodyPr/>
        <a:lstStyle/>
        <a:p>
          <a:r>
            <a:rPr lang="ru-RU" sz="1800" b="1" dirty="0" smtClean="0">
              <a:solidFill>
                <a:schemeClr val="tx1"/>
              </a:solidFill>
            </a:rPr>
            <a:t>НИЗКАЯ ЭФФЕКТИВНОСТЬ УПРАВЛЕНИЯ В ШКОЛЕ </a:t>
          </a:r>
          <a:endParaRPr lang="ru-RU" sz="1800" dirty="0">
            <a:solidFill>
              <a:schemeClr val="tx1"/>
            </a:solidFill>
          </a:endParaRPr>
        </a:p>
      </dgm:t>
    </dgm:pt>
    <dgm:pt modelId="{C5491229-A4CE-4FB7-B000-2FB95B268A81}" type="parTrans" cxnId="{2BADC7A2-B8DD-4794-A63E-E3AE1C36C32C}">
      <dgm:prSet/>
      <dgm:spPr/>
      <dgm:t>
        <a:bodyPr/>
        <a:lstStyle/>
        <a:p>
          <a:endParaRPr lang="ru-RU"/>
        </a:p>
      </dgm:t>
    </dgm:pt>
    <dgm:pt modelId="{8A2F5260-AE73-457B-886E-A221A2D2C551}" type="sibTrans" cxnId="{2BADC7A2-B8DD-4794-A63E-E3AE1C36C32C}">
      <dgm:prSet/>
      <dgm:spPr/>
      <dgm:t>
        <a:bodyPr/>
        <a:lstStyle/>
        <a:p>
          <a:endParaRPr lang="ru-RU"/>
        </a:p>
      </dgm:t>
    </dgm:pt>
    <dgm:pt modelId="{D96AE638-BD0A-4204-AE0F-AD013FFA7E3B}">
      <dgm:prSet phldrT="[Текст]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низкая </a:t>
          </a:r>
          <a:r>
            <a:rPr lang="ru-RU" b="1" dirty="0" smtClean="0">
              <a:solidFill>
                <a:schemeClr val="tx1"/>
              </a:solidFill>
            </a:rPr>
            <a:t>мотивация руководства образовательной организации на улучшение образовательных результатов обучающихся</a:t>
          </a:r>
          <a:endParaRPr lang="ru-RU" dirty="0">
            <a:solidFill>
              <a:schemeClr val="tx1"/>
            </a:solidFill>
          </a:endParaRPr>
        </a:p>
      </dgm:t>
    </dgm:pt>
    <dgm:pt modelId="{4AD0016D-DDAD-4A27-9678-B963822FFABC}" type="parTrans" cxnId="{5E0F4184-E4E1-4C6D-BE7A-0094248E9265}">
      <dgm:prSet/>
      <dgm:spPr/>
      <dgm:t>
        <a:bodyPr/>
        <a:lstStyle/>
        <a:p>
          <a:endParaRPr lang="ru-RU"/>
        </a:p>
      </dgm:t>
    </dgm:pt>
    <dgm:pt modelId="{0371AAEE-473B-4E21-9F59-2D306585C211}" type="sibTrans" cxnId="{5E0F4184-E4E1-4C6D-BE7A-0094248E9265}">
      <dgm:prSet/>
      <dgm:spPr/>
      <dgm:t>
        <a:bodyPr/>
        <a:lstStyle/>
        <a:p>
          <a:endParaRPr lang="ru-RU"/>
        </a:p>
      </dgm:t>
    </dgm:pt>
    <dgm:pt modelId="{D291F2B5-CFC0-498C-93EB-BF396ED11ECB}">
      <dgm:prSet custT="1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ru-RU" sz="2000" b="1" dirty="0" smtClean="0">
              <a:solidFill>
                <a:schemeClr val="tx1"/>
              </a:solidFill>
            </a:rPr>
            <a:t>дефицит </a:t>
          </a:r>
          <a:r>
            <a:rPr lang="ru-RU" sz="2000" b="1" dirty="0" smtClean="0">
              <a:solidFill>
                <a:schemeClr val="tx1"/>
              </a:solidFill>
            </a:rPr>
            <a:t>педагогических кадров </a:t>
          </a:r>
        </a:p>
      </dgm:t>
    </dgm:pt>
    <dgm:pt modelId="{6A7B42E0-7715-4A6C-8E14-B8C3C674F22F}" type="parTrans" cxnId="{84B14E95-F824-4F3D-910F-6B992B059753}">
      <dgm:prSet/>
      <dgm:spPr/>
      <dgm:t>
        <a:bodyPr/>
        <a:lstStyle/>
        <a:p>
          <a:endParaRPr lang="ru-RU"/>
        </a:p>
      </dgm:t>
    </dgm:pt>
    <dgm:pt modelId="{FEAC355B-8625-4423-B568-5CA5F6911F32}" type="sibTrans" cxnId="{84B14E95-F824-4F3D-910F-6B992B059753}">
      <dgm:prSet/>
      <dgm:spPr/>
      <dgm:t>
        <a:bodyPr/>
        <a:lstStyle/>
        <a:p>
          <a:endParaRPr lang="ru-RU"/>
        </a:p>
      </dgm:t>
    </dgm:pt>
    <dgm:pt modelId="{982CE72F-2591-45C2-83A3-55B7B093F1B5}">
      <dgm:prSet custT="1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ru-RU" sz="2000" b="1" dirty="0" smtClean="0">
              <a:solidFill>
                <a:schemeClr val="tx1"/>
              </a:solidFill>
            </a:rPr>
            <a:t>недостаточная </a:t>
          </a:r>
          <a:r>
            <a:rPr lang="ru-RU" sz="2000" b="1" dirty="0" smtClean="0">
              <a:solidFill>
                <a:schemeClr val="tx1"/>
              </a:solidFill>
            </a:rPr>
            <a:t>предметная, методическая или психолого-педагогическая компетентность педагогических работников</a:t>
          </a:r>
        </a:p>
      </dgm:t>
    </dgm:pt>
    <dgm:pt modelId="{79FBE50A-0FC8-4D59-97CE-EDF5FFA8C08F}" type="parTrans" cxnId="{1020A3A4-443B-4308-87AE-22301DDEA320}">
      <dgm:prSet/>
      <dgm:spPr/>
      <dgm:t>
        <a:bodyPr/>
        <a:lstStyle/>
        <a:p>
          <a:endParaRPr lang="ru-RU"/>
        </a:p>
      </dgm:t>
    </dgm:pt>
    <dgm:pt modelId="{7E447249-CDB2-4C3C-AD16-BAEC5CB0562F}" type="sibTrans" cxnId="{1020A3A4-443B-4308-87AE-22301DDEA320}">
      <dgm:prSet/>
      <dgm:spPr/>
      <dgm:t>
        <a:bodyPr/>
        <a:lstStyle/>
        <a:p>
          <a:endParaRPr lang="ru-RU"/>
        </a:p>
      </dgm:t>
    </dgm:pt>
    <dgm:pt modelId="{69CE6DE1-9801-449D-9350-75232B1DA837}">
      <dgm:prSet custT="1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ru-RU" sz="2000" b="1" dirty="0" smtClean="0">
              <a:solidFill>
                <a:schemeClr val="tx1"/>
              </a:solidFill>
            </a:rPr>
            <a:t>низкая </a:t>
          </a:r>
          <a:r>
            <a:rPr lang="ru-RU" sz="2000" b="1" dirty="0" smtClean="0">
              <a:solidFill>
                <a:schemeClr val="tx1"/>
              </a:solidFill>
            </a:rPr>
            <a:t>вовлеченность учителей в образовательный процесс</a:t>
          </a:r>
        </a:p>
      </dgm:t>
    </dgm:pt>
    <dgm:pt modelId="{8807741C-C325-4C18-820A-D54F14A3FED2}" type="parTrans" cxnId="{05884930-0118-4375-B341-DA75CDCD70D1}">
      <dgm:prSet/>
      <dgm:spPr/>
      <dgm:t>
        <a:bodyPr/>
        <a:lstStyle/>
        <a:p>
          <a:endParaRPr lang="ru-RU"/>
        </a:p>
      </dgm:t>
    </dgm:pt>
    <dgm:pt modelId="{FDAFBE1A-2D9C-46A8-AFBE-A7AB09B683BD}" type="sibTrans" cxnId="{05884930-0118-4375-B341-DA75CDCD70D1}">
      <dgm:prSet/>
      <dgm:spPr/>
      <dgm:t>
        <a:bodyPr/>
        <a:lstStyle/>
        <a:p>
          <a:endParaRPr lang="ru-RU"/>
        </a:p>
      </dgm:t>
    </dgm:pt>
    <dgm:pt modelId="{5A203338-BE4C-492F-A334-84673508FE51}">
      <dgm:prSet custT="1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ru-RU" sz="2000" b="1" dirty="0" smtClean="0">
              <a:solidFill>
                <a:schemeClr val="tx1"/>
              </a:solidFill>
            </a:rPr>
            <a:t>низкая </a:t>
          </a:r>
          <a:r>
            <a:rPr lang="ru-RU" sz="2000" b="1" dirty="0" smtClean="0">
              <a:solidFill>
                <a:schemeClr val="tx1"/>
              </a:solidFill>
            </a:rPr>
            <a:t>учебная мотивация школьников</a:t>
          </a:r>
        </a:p>
      </dgm:t>
    </dgm:pt>
    <dgm:pt modelId="{C64AF03D-1D97-477F-8781-AF9A19C70D73}" type="parTrans" cxnId="{E19D3FB2-B8B6-4552-AB4D-755695C29B0F}">
      <dgm:prSet/>
      <dgm:spPr/>
      <dgm:t>
        <a:bodyPr/>
        <a:lstStyle/>
        <a:p>
          <a:endParaRPr lang="ru-RU"/>
        </a:p>
      </dgm:t>
    </dgm:pt>
    <dgm:pt modelId="{5A2A0B7D-DF1E-4C33-979A-7924DA206B14}" type="sibTrans" cxnId="{E19D3FB2-B8B6-4552-AB4D-755695C29B0F}">
      <dgm:prSet/>
      <dgm:spPr/>
      <dgm:t>
        <a:bodyPr/>
        <a:lstStyle/>
        <a:p>
          <a:endParaRPr lang="ru-RU"/>
        </a:p>
      </dgm:t>
    </dgm:pt>
    <dgm:pt modelId="{BD1D1A43-1606-47FD-86A3-132EF1014629}">
      <dgm:prSet custT="1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ru-RU" sz="2000" b="1" dirty="0" smtClean="0">
              <a:solidFill>
                <a:schemeClr val="tx1"/>
              </a:solidFill>
            </a:rPr>
            <a:t>низкий </a:t>
          </a:r>
          <a:r>
            <a:rPr lang="ru-RU" sz="2000" b="1" dirty="0" smtClean="0">
              <a:solidFill>
                <a:schemeClr val="tx1"/>
              </a:solidFill>
            </a:rPr>
            <a:t>уровень дисциплины в классе</a:t>
          </a:r>
        </a:p>
      </dgm:t>
    </dgm:pt>
    <dgm:pt modelId="{F6536D88-A12D-45A6-BF6D-87861294F2D4}" type="parTrans" cxnId="{C9352DA1-F96C-41BE-B022-D73C29AE9B76}">
      <dgm:prSet/>
      <dgm:spPr/>
      <dgm:t>
        <a:bodyPr/>
        <a:lstStyle/>
        <a:p>
          <a:endParaRPr lang="ru-RU"/>
        </a:p>
      </dgm:t>
    </dgm:pt>
    <dgm:pt modelId="{13943A46-6CEA-471D-AE63-6472F05C614E}" type="sibTrans" cxnId="{C9352DA1-F96C-41BE-B022-D73C29AE9B76}">
      <dgm:prSet/>
      <dgm:spPr/>
      <dgm:t>
        <a:bodyPr/>
        <a:lstStyle/>
        <a:p>
          <a:endParaRPr lang="ru-RU"/>
        </a:p>
      </dgm:t>
    </dgm:pt>
    <dgm:pt modelId="{4DB7A451-4C74-442F-B082-C73C191F20B4}">
      <dgm:prSet custT="1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ru-RU" sz="2000" b="1" dirty="0" smtClean="0">
              <a:solidFill>
                <a:schemeClr val="tx1"/>
              </a:solidFill>
            </a:rPr>
            <a:t>проблемы </a:t>
          </a:r>
          <a:r>
            <a:rPr lang="ru-RU" sz="2000" b="1" dirty="0" smtClean="0">
              <a:solidFill>
                <a:schemeClr val="tx1"/>
              </a:solidFill>
            </a:rPr>
            <a:t>с вовлеченностью родителей</a:t>
          </a:r>
          <a:endParaRPr lang="ru-RU" sz="2000" b="1" dirty="0">
            <a:solidFill>
              <a:schemeClr val="tx1"/>
            </a:solidFill>
          </a:endParaRPr>
        </a:p>
      </dgm:t>
    </dgm:pt>
    <dgm:pt modelId="{520590F5-4A56-4EDD-AE08-CD7029546061}" type="parTrans" cxnId="{F52F3386-5DB8-438A-B12F-B68BEE3BD23A}">
      <dgm:prSet/>
      <dgm:spPr/>
      <dgm:t>
        <a:bodyPr/>
        <a:lstStyle/>
        <a:p>
          <a:endParaRPr lang="ru-RU"/>
        </a:p>
      </dgm:t>
    </dgm:pt>
    <dgm:pt modelId="{266FF805-977D-4C8A-967E-5A1B27940DFB}" type="sibTrans" cxnId="{F52F3386-5DB8-438A-B12F-B68BEE3BD23A}">
      <dgm:prSet/>
      <dgm:spPr/>
      <dgm:t>
        <a:bodyPr/>
        <a:lstStyle/>
        <a:p>
          <a:endParaRPr lang="ru-RU"/>
        </a:p>
      </dgm:t>
    </dgm:pt>
    <dgm:pt modelId="{8B919010-B826-44C3-8ED8-642CA8685B05}">
      <dgm:prSet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отсутствие </a:t>
          </a:r>
          <a:r>
            <a:rPr lang="ru-RU" b="1" dirty="0" smtClean="0">
              <a:solidFill>
                <a:schemeClr val="tx1"/>
              </a:solidFill>
            </a:rPr>
            <a:t>или недостаточная эффективность системы объективной оценки результатов обучения</a:t>
          </a:r>
        </a:p>
      </dgm:t>
    </dgm:pt>
    <dgm:pt modelId="{9A67C5C1-8C44-4BD1-BD97-7F0C993DAD55}" type="parTrans" cxnId="{49838F38-2DC9-4766-9E35-87BB7DA06A20}">
      <dgm:prSet/>
      <dgm:spPr/>
      <dgm:t>
        <a:bodyPr/>
        <a:lstStyle/>
        <a:p>
          <a:endParaRPr lang="ru-RU"/>
        </a:p>
      </dgm:t>
    </dgm:pt>
    <dgm:pt modelId="{DCF7652A-C339-4906-B91B-BD37B2998013}" type="sibTrans" cxnId="{49838F38-2DC9-4766-9E35-87BB7DA06A20}">
      <dgm:prSet/>
      <dgm:spPr/>
      <dgm:t>
        <a:bodyPr/>
        <a:lstStyle/>
        <a:p>
          <a:endParaRPr lang="ru-RU"/>
        </a:p>
      </dgm:t>
    </dgm:pt>
    <dgm:pt modelId="{B2E4E9EB-0310-4A39-B1F6-3030454BB384}">
      <dgm:prSet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недостаточно </a:t>
          </a:r>
          <a:r>
            <a:rPr lang="ru-RU" b="1" dirty="0" smtClean="0">
              <a:solidFill>
                <a:schemeClr val="tx1"/>
              </a:solidFill>
            </a:rPr>
            <a:t>развитое профессиональное взаимодействие в педагогическом коллективе</a:t>
          </a:r>
        </a:p>
      </dgm:t>
    </dgm:pt>
    <dgm:pt modelId="{EE63FCAB-8F5C-49CB-AAD0-544979237B56}" type="parTrans" cxnId="{73A9C1F0-C74A-4CBB-9415-C1BE4F10E36C}">
      <dgm:prSet/>
      <dgm:spPr/>
      <dgm:t>
        <a:bodyPr/>
        <a:lstStyle/>
        <a:p>
          <a:endParaRPr lang="ru-RU"/>
        </a:p>
      </dgm:t>
    </dgm:pt>
    <dgm:pt modelId="{1306B365-21AA-4BA9-83ED-AA89A181EA92}" type="sibTrans" cxnId="{73A9C1F0-C74A-4CBB-9415-C1BE4F10E36C}">
      <dgm:prSet/>
      <dgm:spPr/>
      <dgm:t>
        <a:bodyPr/>
        <a:lstStyle/>
        <a:p>
          <a:endParaRPr lang="ru-RU"/>
        </a:p>
      </dgm:t>
    </dgm:pt>
    <dgm:pt modelId="{3CE29FD8-050C-4663-92CC-2366FDAF0BDC}">
      <dgm:prSet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низкая </a:t>
          </a:r>
          <a:r>
            <a:rPr lang="ru-RU" b="1" dirty="0" smtClean="0">
              <a:solidFill>
                <a:schemeClr val="tx1"/>
              </a:solidFill>
            </a:rPr>
            <a:t>эффективность работы с обучающимися, имеющими трудности в обучении </a:t>
          </a:r>
        </a:p>
      </dgm:t>
    </dgm:pt>
    <dgm:pt modelId="{815A966B-5A3B-4F57-BC79-2E65DC7CEAF9}" type="parTrans" cxnId="{CB066DD9-3E31-439B-8BAF-AD62FE3B70EA}">
      <dgm:prSet/>
      <dgm:spPr/>
      <dgm:t>
        <a:bodyPr/>
        <a:lstStyle/>
        <a:p>
          <a:endParaRPr lang="ru-RU"/>
        </a:p>
      </dgm:t>
    </dgm:pt>
    <dgm:pt modelId="{81E92407-B332-4843-B6B6-7E229DC7728B}" type="sibTrans" cxnId="{CB066DD9-3E31-439B-8BAF-AD62FE3B70EA}">
      <dgm:prSet/>
      <dgm:spPr/>
      <dgm:t>
        <a:bodyPr/>
        <a:lstStyle/>
        <a:p>
          <a:endParaRPr lang="ru-RU"/>
        </a:p>
      </dgm:t>
    </dgm:pt>
    <dgm:pt modelId="{938F3E42-2998-4F94-B565-2879EDB5B5CC}">
      <dgm:prSet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низкое </a:t>
          </a:r>
          <a:r>
            <a:rPr lang="ru-RU" b="1" dirty="0" smtClean="0">
              <a:solidFill>
                <a:schemeClr val="tx1"/>
              </a:solidFill>
            </a:rPr>
            <a:t>качество адаптации и инклюзии в образовательную среду обучающихся с ограниченными возможностями здоровья (ОВЗ)</a:t>
          </a:r>
        </a:p>
      </dgm:t>
    </dgm:pt>
    <dgm:pt modelId="{C6D9AE3B-BC7C-4C85-945F-450608FC0FDF}" type="parTrans" cxnId="{33C6E728-1666-4637-8109-6E74C6E3B37D}">
      <dgm:prSet/>
      <dgm:spPr/>
      <dgm:t>
        <a:bodyPr/>
        <a:lstStyle/>
        <a:p>
          <a:endParaRPr lang="ru-RU"/>
        </a:p>
      </dgm:t>
    </dgm:pt>
    <dgm:pt modelId="{55952444-883F-47F7-9117-9702C056211C}" type="sibTrans" cxnId="{33C6E728-1666-4637-8109-6E74C6E3B37D}">
      <dgm:prSet/>
      <dgm:spPr/>
      <dgm:t>
        <a:bodyPr/>
        <a:lstStyle/>
        <a:p>
          <a:endParaRPr lang="ru-RU"/>
        </a:p>
      </dgm:t>
    </dgm:pt>
    <dgm:pt modelId="{8F26BAFB-FCE9-4F7A-B887-C96DB9292223}">
      <dgm:prSet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низкое </a:t>
          </a:r>
          <a:r>
            <a:rPr lang="ru-RU" b="1" dirty="0" smtClean="0">
              <a:solidFill>
                <a:schemeClr val="tx1"/>
              </a:solidFill>
            </a:rPr>
            <a:t>качество адаптации мигрантов, преодоления языковых и культурных барьеров </a:t>
          </a:r>
        </a:p>
      </dgm:t>
    </dgm:pt>
    <dgm:pt modelId="{EEC9E8E4-CD3B-47FF-88B6-534783B9DC54}" type="parTrans" cxnId="{55077270-2461-4F29-A2D6-805AAE3D74E0}">
      <dgm:prSet/>
      <dgm:spPr/>
      <dgm:t>
        <a:bodyPr/>
        <a:lstStyle/>
        <a:p>
          <a:endParaRPr lang="ru-RU"/>
        </a:p>
      </dgm:t>
    </dgm:pt>
    <dgm:pt modelId="{1E1CA4BA-340C-483D-BAB1-6F0D39D5B47E}" type="sibTrans" cxnId="{55077270-2461-4F29-A2D6-805AAE3D74E0}">
      <dgm:prSet/>
      <dgm:spPr/>
      <dgm:t>
        <a:bodyPr/>
        <a:lstStyle/>
        <a:p>
          <a:endParaRPr lang="ru-RU"/>
        </a:p>
      </dgm:t>
    </dgm:pt>
    <dgm:pt modelId="{5FCE3C23-5690-4A49-8A48-15D1B8EDDA8C}">
      <dgm:prSet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низкое </a:t>
          </a:r>
          <a:r>
            <a:rPr lang="ru-RU" b="1" dirty="0" smtClean="0">
              <a:solidFill>
                <a:schemeClr val="tx1"/>
              </a:solidFill>
            </a:rPr>
            <a:t>качество профориентационной работы</a:t>
          </a:r>
        </a:p>
      </dgm:t>
    </dgm:pt>
    <dgm:pt modelId="{D7C7FF1F-79E3-486E-BF92-3E1DEFD88EE4}" type="parTrans" cxnId="{B7053324-ABF2-4EB6-BEB3-AC8B12847FD2}">
      <dgm:prSet/>
      <dgm:spPr/>
      <dgm:t>
        <a:bodyPr/>
        <a:lstStyle/>
        <a:p>
          <a:endParaRPr lang="ru-RU"/>
        </a:p>
      </dgm:t>
    </dgm:pt>
    <dgm:pt modelId="{E45B3896-A509-4739-9CC7-8BBF58809690}" type="sibTrans" cxnId="{B7053324-ABF2-4EB6-BEB3-AC8B12847FD2}">
      <dgm:prSet/>
      <dgm:spPr/>
      <dgm:t>
        <a:bodyPr/>
        <a:lstStyle/>
        <a:p>
          <a:endParaRPr lang="ru-RU"/>
        </a:p>
      </dgm:t>
    </dgm:pt>
    <dgm:pt modelId="{16BAC654-625C-4FD6-96E4-6C10712CA167}" type="pres">
      <dgm:prSet presAssocID="{2E88240E-88AE-4E6E-A57F-64F8F138030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18F65A2-7598-42C6-ACF4-8AC395E687A6}" type="pres">
      <dgm:prSet presAssocID="{D8084F61-BAE7-45AD-8A3F-2B2C1E1429AB}" presName="composite" presStyleCnt="0"/>
      <dgm:spPr/>
    </dgm:pt>
    <dgm:pt modelId="{708A064E-C31A-4346-97B3-D2E6CFF2A251}" type="pres">
      <dgm:prSet presAssocID="{D8084F61-BAE7-45AD-8A3F-2B2C1E1429AB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8832C2-CF03-4AD9-84A6-511C0FC600C3}" type="pres">
      <dgm:prSet presAssocID="{D8084F61-BAE7-45AD-8A3F-2B2C1E1429AB}" presName="desTx" presStyleLbl="alignAccFollowNode1" presStyleIdx="0" presStyleCnt="3" custLinFactNeighborX="-11311" custLinFactNeighborY="13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AE499C-3F6E-4BA7-B9CF-3429A6517514}" type="pres">
      <dgm:prSet presAssocID="{A0EE47CA-1887-4B82-9982-C48AB8C187BA}" presName="space" presStyleCnt="0"/>
      <dgm:spPr/>
    </dgm:pt>
    <dgm:pt modelId="{978E116B-2E3C-427F-9DF0-391D8D5410C2}" type="pres">
      <dgm:prSet presAssocID="{F7BE9770-F17E-4FAA-A7CB-E99CFB625D2E}" presName="composite" presStyleCnt="0"/>
      <dgm:spPr/>
    </dgm:pt>
    <dgm:pt modelId="{0B6A1C57-ADFA-4B78-9CC4-627146A9698B}" type="pres">
      <dgm:prSet presAssocID="{F7BE9770-F17E-4FAA-A7CB-E99CFB625D2E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C6D138-C490-44EF-BA3A-7FCA464A1283}" type="pres">
      <dgm:prSet presAssocID="{F7BE9770-F17E-4FAA-A7CB-E99CFB625D2E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E50516-3305-4FD7-BD8D-528C03FF9E1A}" type="pres">
      <dgm:prSet presAssocID="{0629D671-11B2-4E86-B204-622606B05C67}" presName="space" presStyleCnt="0"/>
      <dgm:spPr/>
    </dgm:pt>
    <dgm:pt modelId="{8E584A34-51C4-42E3-90E3-A652DFF72F7D}" type="pres">
      <dgm:prSet presAssocID="{FD7355DB-AFF2-4893-89B8-AAD4F97CF8D4}" presName="composite" presStyleCnt="0"/>
      <dgm:spPr/>
    </dgm:pt>
    <dgm:pt modelId="{6B019FE4-D2B6-49DA-9F1B-9ED4521A7215}" type="pres">
      <dgm:prSet presAssocID="{FD7355DB-AFF2-4893-89B8-AAD4F97CF8D4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22F5D3-2E5B-4F9F-BDC7-9DC88311AE04}" type="pres">
      <dgm:prSet presAssocID="{FD7355DB-AFF2-4893-89B8-AAD4F97CF8D4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95D6D51-7746-4743-9791-07EBAC01F0D6}" type="presOf" srcId="{8B919010-B826-44C3-8ED8-642CA8685B05}" destId="{9822F5D3-2E5B-4F9F-BDC7-9DC88311AE04}" srcOrd="0" destOrd="1" presId="urn:microsoft.com/office/officeart/2005/8/layout/hList1"/>
    <dgm:cxn modelId="{ED6A372F-BACC-4F6C-92BD-006930E643E9}" type="presOf" srcId="{5FCE3C23-5690-4A49-8A48-15D1B8EDDA8C}" destId="{9822F5D3-2E5B-4F9F-BDC7-9DC88311AE04}" srcOrd="0" destOrd="6" presId="urn:microsoft.com/office/officeart/2005/8/layout/hList1"/>
    <dgm:cxn modelId="{4C1A88FA-1244-4467-89CB-E622690DB9A5}" type="presOf" srcId="{2E88240E-88AE-4E6E-A57F-64F8F1380305}" destId="{16BAC654-625C-4FD6-96E4-6C10712CA167}" srcOrd="0" destOrd="0" presId="urn:microsoft.com/office/officeart/2005/8/layout/hList1"/>
    <dgm:cxn modelId="{B7053324-ABF2-4EB6-BEB3-AC8B12847FD2}" srcId="{FD7355DB-AFF2-4893-89B8-AAD4F97CF8D4}" destId="{5FCE3C23-5690-4A49-8A48-15D1B8EDDA8C}" srcOrd="6" destOrd="0" parTransId="{D7C7FF1F-79E3-486E-BF92-3E1DEFD88EE4}" sibTransId="{E45B3896-A509-4739-9CC7-8BBF58809690}"/>
    <dgm:cxn modelId="{E19D3FB2-B8B6-4552-AB4D-755695C29B0F}" srcId="{F7BE9770-F17E-4FAA-A7CB-E99CFB625D2E}" destId="{5A203338-BE4C-492F-A334-84673508FE51}" srcOrd="2" destOrd="0" parTransId="{C64AF03D-1D97-477F-8781-AF9A19C70D73}" sibTransId="{5A2A0B7D-DF1E-4C33-979A-7924DA206B14}"/>
    <dgm:cxn modelId="{897F4CC7-7C0A-4CD3-A10A-B2F6215959B5}" srcId="{D8084F61-BAE7-45AD-8A3F-2B2C1E1429AB}" destId="{49CD6DF1-B25B-4964-B2DD-8AB0C17115CE}" srcOrd="0" destOrd="0" parTransId="{80055F82-7F23-4A78-8AB3-017E5B2DF5BC}" sibTransId="{E93F2859-06A5-4D6A-B28E-87DE9F0B2FAB}"/>
    <dgm:cxn modelId="{321D377B-EEFC-42B7-9D68-98B7A2DC2B95}" type="presOf" srcId="{B2E4E9EB-0310-4A39-B1F6-3030454BB384}" destId="{9822F5D3-2E5B-4F9F-BDC7-9DC88311AE04}" srcOrd="0" destOrd="2" presId="urn:microsoft.com/office/officeart/2005/8/layout/hList1"/>
    <dgm:cxn modelId="{1FC90322-9019-4056-978F-91604F2C0CEE}" type="presOf" srcId="{D8084F61-BAE7-45AD-8A3F-2B2C1E1429AB}" destId="{708A064E-C31A-4346-97B3-D2E6CFF2A251}" srcOrd="0" destOrd="0" presId="urn:microsoft.com/office/officeart/2005/8/layout/hList1"/>
    <dgm:cxn modelId="{CB066DD9-3E31-439B-8BAF-AD62FE3B70EA}" srcId="{FD7355DB-AFF2-4893-89B8-AAD4F97CF8D4}" destId="{3CE29FD8-050C-4663-92CC-2366FDAF0BDC}" srcOrd="3" destOrd="0" parTransId="{815A966B-5A3B-4F57-BC79-2E65DC7CEAF9}" sibTransId="{81E92407-B332-4843-B6B6-7E229DC7728B}"/>
    <dgm:cxn modelId="{D94A03D2-6B9E-47A4-AF1B-4DF6F54CF8A4}" srcId="{2E88240E-88AE-4E6E-A57F-64F8F1380305}" destId="{D8084F61-BAE7-45AD-8A3F-2B2C1E1429AB}" srcOrd="0" destOrd="0" parTransId="{22293B63-E9A2-4F69-8065-F2745EBB5274}" sibTransId="{A0EE47CA-1887-4B82-9982-C48AB8C187BA}"/>
    <dgm:cxn modelId="{025139B8-1A00-4FC7-8210-0E7A2FEC5240}" type="presOf" srcId="{4DB7A451-4C74-442F-B082-C73C191F20B4}" destId="{E3C6D138-C490-44EF-BA3A-7FCA464A1283}" srcOrd="0" destOrd="4" presId="urn:microsoft.com/office/officeart/2005/8/layout/hList1"/>
    <dgm:cxn modelId="{2BADC7A2-B8DD-4794-A63E-E3AE1C36C32C}" srcId="{2E88240E-88AE-4E6E-A57F-64F8F1380305}" destId="{FD7355DB-AFF2-4893-89B8-AAD4F97CF8D4}" srcOrd="2" destOrd="0" parTransId="{C5491229-A4CE-4FB7-B000-2FB95B268A81}" sibTransId="{8A2F5260-AE73-457B-886E-A221A2D2C551}"/>
    <dgm:cxn modelId="{82300738-D57E-40DB-ABCC-9D88E7345CE2}" type="presOf" srcId="{48FA78FE-4481-42EE-9008-40BA71472D63}" destId="{E3C6D138-C490-44EF-BA3A-7FCA464A1283}" srcOrd="0" destOrd="0" presId="urn:microsoft.com/office/officeart/2005/8/layout/hList1"/>
    <dgm:cxn modelId="{5A443CFA-A92D-47A5-921B-21020E43EFE4}" type="presOf" srcId="{5A203338-BE4C-492F-A334-84673508FE51}" destId="{E3C6D138-C490-44EF-BA3A-7FCA464A1283}" srcOrd="0" destOrd="2" presId="urn:microsoft.com/office/officeart/2005/8/layout/hList1"/>
    <dgm:cxn modelId="{125A3E9D-A737-4079-9EE3-66974794BA6F}" type="presOf" srcId="{3CE29FD8-050C-4663-92CC-2366FDAF0BDC}" destId="{9822F5D3-2E5B-4F9F-BDC7-9DC88311AE04}" srcOrd="0" destOrd="3" presId="urn:microsoft.com/office/officeart/2005/8/layout/hList1"/>
    <dgm:cxn modelId="{55077270-2461-4F29-A2D6-805AAE3D74E0}" srcId="{FD7355DB-AFF2-4893-89B8-AAD4F97CF8D4}" destId="{8F26BAFB-FCE9-4F7A-B887-C96DB9292223}" srcOrd="5" destOrd="0" parTransId="{EEC9E8E4-CD3B-47FF-88B6-534783B9DC54}" sibTransId="{1E1CA4BA-340C-483D-BAB1-6F0D39D5B47E}"/>
    <dgm:cxn modelId="{73A9C1F0-C74A-4CBB-9415-C1BE4F10E36C}" srcId="{FD7355DB-AFF2-4893-89B8-AAD4F97CF8D4}" destId="{B2E4E9EB-0310-4A39-B1F6-3030454BB384}" srcOrd="2" destOrd="0" parTransId="{EE63FCAB-8F5C-49CB-AAD0-544979237B56}" sibTransId="{1306B365-21AA-4BA9-83ED-AA89A181EA92}"/>
    <dgm:cxn modelId="{1020A3A4-443B-4308-87AE-22301DDEA320}" srcId="{D8084F61-BAE7-45AD-8A3F-2B2C1E1429AB}" destId="{982CE72F-2591-45C2-83A3-55B7B093F1B5}" srcOrd="2" destOrd="0" parTransId="{79FBE50A-0FC8-4D59-97CE-EDF5FFA8C08F}" sibTransId="{7E447249-CDB2-4C3C-AD16-BAEC5CB0562F}"/>
    <dgm:cxn modelId="{02BE8F0F-2109-42DB-A60E-A28758C61FE4}" type="presOf" srcId="{F7BE9770-F17E-4FAA-A7CB-E99CFB625D2E}" destId="{0B6A1C57-ADFA-4B78-9CC4-627146A9698B}" srcOrd="0" destOrd="0" presId="urn:microsoft.com/office/officeart/2005/8/layout/hList1"/>
    <dgm:cxn modelId="{33C6E728-1666-4637-8109-6E74C6E3B37D}" srcId="{FD7355DB-AFF2-4893-89B8-AAD4F97CF8D4}" destId="{938F3E42-2998-4F94-B565-2879EDB5B5CC}" srcOrd="4" destOrd="0" parTransId="{C6D9AE3B-BC7C-4C85-945F-450608FC0FDF}" sibTransId="{55952444-883F-47F7-9117-9702C056211C}"/>
    <dgm:cxn modelId="{DA692071-DE7E-4BBF-8A71-367FE4B7F4D2}" type="presOf" srcId="{938F3E42-2998-4F94-B565-2879EDB5B5CC}" destId="{9822F5D3-2E5B-4F9F-BDC7-9DC88311AE04}" srcOrd="0" destOrd="4" presId="urn:microsoft.com/office/officeart/2005/8/layout/hList1"/>
    <dgm:cxn modelId="{4F37C6C3-4390-4D9E-9906-CDCBA698CA31}" type="presOf" srcId="{8F26BAFB-FCE9-4F7A-B887-C96DB9292223}" destId="{9822F5D3-2E5B-4F9F-BDC7-9DC88311AE04}" srcOrd="0" destOrd="5" presId="urn:microsoft.com/office/officeart/2005/8/layout/hList1"/>
    <dgm:cxn modelId="{49838F38-2DC9-4766-9E35-87BB7DA06A20}" srcId="{FD7355DB-AFF2-4893-89B8-AAD4F97CF8D4}" destId="{8B919010-B826-44C3-8ED8-642CA8685B05}" srcOrd="1" destOrd="0" parTransId="{9A67C5C1-8C44-4BD1-BD97-7F0C993DAD55}" sibTransId="{DCF7652A-C339-4906-B91B-BD37B2998013}"/>
    <dgm:cxn modelId="{09B6A576-F443-4804-A3C5-B79A5A3AA292}" type="presOf" srcId="{982CE72F-2591-45C2-83A3-55B7B093F1B5}" destId="{778832C2-CF03-4AD9-84A6-511C0FC600C3}" srcOrd="0" destOrd="2" presId="urn:microsoft.com/office/officeart/2005/8/layout/hList1"/>
    <dgm:cxn modelId="{84B14E95-F824-4F3D-910F-6B992B059753}" srcId="{D8084F61-BAE7-45AD-8A3F-2B2C1E1429AB}" destId="{D291F2B5-CFC0-498C-93EB-BF396ED11ECB}" srcOrd="1" destOrd="0" parTransId="{6A7B42E0-7715-4A6C-8E14-B8C3C674F22F}" sibTransId="{FEAC355B-8625-4423-B568-5CA5F6911F32}"/>
    <dgm:cxn modelId="{5E0F4184-E4E1-4C6D-BE7A-0094248E9265}" srcId="{FD7355DB-AFF2-4893-89B8-AAD4F97CF8D4}" destId="{D96AE638-BD0A-4204-AE0F-AD013FFA7E3B}" srcOrd="0" destOrd="0" parTransId="{4AD0016D-DDAD-4A27-9678-B963822FFABC}" sibTransId="{0371AAEE-473B-4E21-9F59-2D306585C211}"/>
    <dgm:cxn modelId="{05884930-0118-4375-B341-DA75CDCD70D1}" srcId="{F7BE9770-F17E-4FAA-A7CB-E99CFB625D2E}" destId="{69CE6DE1-9801-449D-9350-75232B1DA837}" srcOrd="1" destOrd="0" parTransId="{8807741C-C325-4C18-820A-D54F14A3FED2}" sibTransId="{FDAFBE1A-2D9C-46A8-AFBE-A7AB09B683BD}"/>
    <dgm:cxn modelId="{F33980A2-1FE2-4639-8866-CF9BF679A240}" type="presOf" srcId="{D96AE638-BD0A-4204-AE0F-AD013FFA7E3B}" destId="{9822F5D3-2E5B-4F9F-BDC7-9DC88311AE04}" srcOrd="0" destOrd="0" presId="urn:microsoft.com/office/officeart/2005/8/layout/hList1"/>
    <dgm:cxn modelId="{C95A6836-C756-4AC8-9D8E-D0104CE16C20}" type="presOf" srcId="{D291F2B5-CFC0-498C-93EB-BF396ED11ECB}" destId="{778832C2-CF03-4AD9-84A6-511C0FC600C3}" srcOrd="0" destOrd="1" presId="urn:microsoft.com/office/officeart/2005/8/layout/hList1"/>
    <dgm:cxn modelId="{088D3DA4-6147-4EA0-AE37-7786331B6133}" type="presOf" srcId="{FD7355DB-AFF2-4893-89B8-AAD4F97CF8D4}" destId="{6B019FE4-D2B6-49DA-9F1B-9ED4521A7215}" srcOrd="0" destOrd="0" presId="urn:microsoft.com/office/officeart/2005/8/layout/hList1"/>
    <dgm:cxn modelId="{C46D3B1B-96F4-41B3-935A-3323A142E639}" type="presOf" srcId="{49CD6DF1-B25B-4964-B2DD-8AB0C17115CE}" destId="{778832C2-CF03-4AD9-84A6-511C0FC600C3}" srcOrd="0" destOrd="0" presId="urn:microsoft.com/office/officeart/2005/8/layout/hList1"/>
    <dgm:cxn modelId="{5068FF32-25B4-4220-87BC-95BB5D46B931}" srcId="{2E88240E-88AE-4E6E-A57F-64F8F1380305}" destId="{F7BE9770-F17E-4FAA-A7CB-E99CFB625D2E}" srcOrd="1" destOrd="0" parTransId="{1FC1C8C7-D985-49E9-BB75-65A6E9A81CD6}" sibTransId="{0629D671-11B2-4E86-B204-622606B05C67}"/>
    <dgm:cxn modelId="{61F2E57B-3439-4A3E-95B2-1088F3EDA52A}" srcId="{F7BE9770-F17E-4FAA-A7CB-E99CFB625D2E}" destId="{48FA78FE-4481-42EE-9008-40BA71472D63}" srcOrd="0" destOrd="0" parTransId="{4D105020-84C7-47A2-9D06-4AD2E0681F46}" sibTransId="{D0470C1A-7C7C-40A9-8967-5943DE4C01D3}"/>
    <dgm:cxn modelId="{F52F3386-5DB8-438A-B12F-B68BEE3BD23A}" srcId="{F7BE9770-F17E-4FAA-A7CB-E99CFB625D2E}" destId="{4DB7A451-4C74-442F-B082-C73C191F20B4}" srcOrd="4" destOrd="0" parTransId="{520590F5-4A56-4EDD-AE08-CD7029546061}" sibTransId="{266FF805-977D-4C8A-967E-5A1B27940DFB}"/>
    <dgm:cxn modelId="{4AAAF7BE-AEAE-477F-A97F-0CD3F948BC92}" type="presOf" srcId="{BD1D1A43-1606-47FD-86A3-132EF1014629}" destId="{E3C6D138-C490-44EF-BA3A-7FCA464A1283}" srcOrd="0" destOrd="3" presId="urn:microsoft.com/office/officeart/2005/8/layout/hList1"/>
    <dgm:cxn modelId="{5865F98A-7089-41DD-A741-7C5EC85AFF9E}" type="presOf" srcId="{69CE6DE1-9801-449D-9350-75232B1DA837}" destId="{E3C6D138-C490-44EF-BA3A-7FCA464A1283}" srcOrd="0" destOrd="1" presId="urn:microsoft.com/office/officeart/2005/8/layout/hList1"/>
    <dgm:cxn modelId="{C9352DA1-F96C-41BE-B022-D73C29AE9B76}" srcId="{F7BE9770-F17E-4FAA-A7CB-E99CFB625D2E}" destId="{BD1D1A43-1606-47FD-86A3-132EF1014629}" srcOrd="3" destOrd="0" parTransId="{F6536D88-A12D-45A6-BF6D-87861294F2D4}" sibTransId="{13943A46-6CEA-471D-AE63-6472F05C614E}"/>
    <dgm:cxn modelId="{6FE4DCBD-67C0-4B7F-9E31-8F9D874942A1}" type="presParOf" srcId="{16BAC654-625C-4FD6-96E4-6C10712CA167}" destId="{E18F65A2-7598-42C6-ACF4-8AC395E687A6}" srcOrd="0" destOrd="0" presId="urn:microsoft.com/office/officeart/2005/8/layout/hList1"/>
    <dgm:cxn modelId="{401557B8-9FC2-4D0E-82C1-A911C18B625D}" type="presParOf" srcId="{E18F65A2-7598-42C6-ACF4-8AC395E687A6}" destId="{708A064E-C31A-4346-97B3-D2E6CFF2A251}" srcOrd="0" destOrd="0" presId="urn:microsoft.com/office/officeart/2005/8/layout/hList1"/>
    <dgm:cxn modelId="{5BFAC742-C197-48B4-BFDF-176EB5CE4815}" type="presParOf" srcId="{E18F65A2-7598-42C6-ACF4-8AC395E687A6}" destId="{778832C2-CF03-4AD9-84A6-511C0FC600C3}" srcOrd="1" destOrd="0" presId="urn:microsoft.com/office/officeart/2005/8/layout/hList1"/>
    <dgm:cxn modelId="{BA60312D-1DB3-41F4-8ADA-D64B9B078300}" type="presParOf" srcId="{16BAC654-625C-4FD6-96E4-6C10712CA167}" destId="{0AAE499C-3F6E-4BA7-B9CF-3429A6517514}" srcOrd="1" destOrd="0" presId="urn:microsoft.com/office/officeart/2005/8/layout/hList1"/>
    <dgm:cxn modelId="{403B4624-9771-4EB1-B0DB-1907C912BB93}" type="presParOf" srcId="{16BAC654-625C-4FD6-96E4-6C10712CA167}" destId="{978E116B-2E3C-427F-9DF0-391D8D5410C2}" srcOrd="2" destOrd="0" presId="urn:microsoft.com/office/officeart/2005/8/layout/hList1"/>
    <dgm:cxn modelId="{7B4E6841-71EA-4109-B3F4-41FEFE48D263}" type="presParOf" srcId="{978E116B-2E3C-427F-9DF0-391D8D5410C2}" destId="{0B6A1C57-ADFA-4B78-9CC4-627146A9698B}" srcOrd="0" destOrd="0" presId="urn:microsoft.com/office/officeart/2005/8/layout/hList1"/>
    <dgm:cxn modelId="{BD46A1E2-DF3C-4642-BE0F-521EDA780B34}" type="presParOf" srcId="{978E116B-2E3C-427F-9DF0-391D8D5410C2}" destId="{E3C6D138-C490-44EF-BA3A-7FCA464A1283}" srcOrd="1" destOrd="0" presId="urn:microsoft.com/office/officeart/2005/8/layout/hList1"/>
    <dgm:cxn modelId="{387779BE-9422-442D-8B82-0AC8770BBF6A}" type="presParOf" srcId="{16BAC654-625C-4FD6-96E4-6C10712CA167}" destId="{7FE50516-3305-4FD7-BD8D-528C03FF9E1A}" srcOrd="3" destOrd="0" presId="urn:microsoft.com/office/officeart/2005/8/layout/hList1"/>
    <dgm:cxn modelId="{6FDB6314-D43E-421A-9FBF-D05D74040F8A}" type="presParOf" srcId="{16BAC654-625C-4FD6-96E4-6C10712CA167}" destId="{8E584A34-51C4-42E3-90E3-A652DFF72F7D}" srcOrd="4" destOrd="0" presId="urn:microsoft.com/office/officeart/2005/8/layout/hList1"/>
    <dgm:cxn modelId="{7E4108C3-A040-49DE-B70D-CB99C6E26BB0}" type="presParOf" srcId="{8E584A34-51C4-42E3-90E3-A652DFF72F7D}" destId="{6B019FE4-D2B6-49DA-9F1B-9ED4521A7215}" srcOrd="0" destOrd="0" presId="urn:microsoft.com/office/officeart/2005/8/layout/hList1"/>
    <dgm:cxn modelId="{C2EF1D2B-771C-475E-B39C-E39A86369BB7}" type="presParOf" srcId="{8E584A34-51C4-42E3-90E3-A652DFF72F7D}" destId="{9822F5D3-2E5B-4F9F-BDC7-9DC88311AE04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94DCA05-C5B8-47B9-8B98-79C0194928AD}" type="doc">
      <dgm:prSet loTypeId="urn:microsoft.com/office/officeart/2005/8/layout/vProcess5" loCatId="process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283C70FD-4E33-43A5-A6B3-47FB2F20DEF3}">
      <dgm:prSet phldrT="[Текст]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ru-RU" b="1" dirty="0" smtClean="0">
              <a:solidFill>
                <a:schemeClr val="tx1"/>
              </a:solidFill>
            </a:rPr>
            <a:t>Концепция развития ОО</a:t>
          </a:r>
          <a:endParaRPr lang="ru-RU" b="1" dirty="0">
            <a:solidFill>
              <a:schemeClr val="tx1"/>
            </a:solidFill>
          </a:endParaRPr>
        </a:p>
      </dgm:t>
    </dgm:pt>
    <dgm:pt modelId="{E1FC7C24-7E2D-455C-BDED-04C459EA1060}" type="parTrans" cxnId="{BDAE2718-D66F-44D6-B824-7CE25E346534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D2871064-1601-4DC1-BB25-58288CB69883}" type="sibTrans" cxnId="{BDAE2718-D66F-44D6-B824-7CE25E346534}">
      <dgm:prSet/>
      <dgm:spPr>
        <a:solidFill>
          <a:srgbClr val="0070C0">
            <a:alpha val="90000"/>
          </a:srgbClr>
        </a:solidFill>
      </dgm:spPr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77E170C6-9355-46D0-A724-06A9574EE6B4}">
      <dgm:prSet phldrT="[Текст]"/>
      <dgm:spPr>
        <a:solidFill>
          <a:srgbClr val="FF0000"/>
        </a:solidFill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Среднесрочная программа развития  </a:t>
          </a:r>
          <a:endParaRPr lang="ru-RU" b="1" dirty="0">
            <a:solidFill>
              <a:schemeClr val="tx1"/>
            </a:solidFill>
          </a:endParaRPr>
        </a:p>
      </dgm:t>
    </dgm:pt>
    <dgm:pt modelId="{59397E17-EC9B-4E17-8773-5754AFB87582}" type="parTrans" cxnId="{5B6F5175-29E0-4118-8003-101FBD00F854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0A19535E-C9D6-4F7B-8BA0-F3783ACB9BC4}" type="sibTrans" cxnId="{5B6F5175-29E0-4118-8003-101FBD00F854}">
      <dgm:prSet/>
      <dgm:spPr>
        <a:solidFill>
          <a:srgbClr val="0070C0">
            <a:alpha val="90000"/>
          </a:srgbClr>
        </a:solidFill>
      </dgm:spPr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9A81536B-DA53-4CF8-BCF8-60E68E81C54D}">
      <dgm:prSet phldrT="[Текст]"/>
      <dgm:spPr>
        <a:solidFill>
          <a:srgbClr val="00B0F0"/>
        </a:solidFill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Антирисковые программы</a:t>
          </a:r>
          <a:endParaRPr lang="ru-RU" b="1" dirty="0">
            <a:solidFill>
              <a:schemeClr val="tx1"/>
            </a:solidFill>
          </a:endParaRPr>
        </a:p>
      </dgm:t>
    </dgm:pt>
    <dgm:pt modelId="{72E63F08-A7BE-4EF8-B868-96CA6494DD1B}" type="parTrans" cxnId="{795723E0-BB0E-4595-9325-6A4446D816C1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901F57D7-D3E8-4009-AB57-2FA4B4704736}" type="sibTrans" cxnId="{795723E0-BB0E-4595-9325-6A4446D816C1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112F1882-3053-4337-B33F-1FACD580B1DE}" type="pres">
      <dgm:prSet presAssocID="{994DCA05-C5B8-47B9-8B98-79C0194928AD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1BBA2A6-22FB-4412-A204-1F08282D72BB}" type="pres">
      <dgm:prSet presAssocID="{994DCA05-C5B8-47B9-8B98-79C0194928AD}" presName="dummyMaxCanvas" presStyleCnt="0">
        <dgm:presLayoutVars/>
      </dgm:prSet>
      <dgm:spPr/>
    </dgm:pt>
    <dgm:pt modelId="{704904E4-6CBC-4A28-9FEE-61CE1F9F8D47}" type="pres">
      <dgm:prSet presAssocID="{994DCA05-C5B8-47B9-8B98-79C0194928AD}" presName="ThreeNodes_1" presStyleLbl="node1" presStyleIdx="0" presStyleCnt="3" custLinFactNeighborX="-168" custLinFactNeighborY="7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E161B1-0D91-4F56-AC48-D3348F51EEE8}" type="pres">
      <dgm:prSet presAssocID="{994DCA05-C5B8-47B9-8B98-79C0194928AD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0D53BF-93FE-4DD1-AFE1-87DF29D3D64D}" type="pres">
      <dgm:prSet presAssocID="{994DCA05-C5B8-47B9-8B98-79C0194928AD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9EF330-2118-44E2-9CFF-AA65F1787A1F}" type="pres">
      <dgm:prSet presAssocID="{994DCA05-C5B8-47B9-8B98-79C0194928AD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8D53CE-E6EF-411A-9D7B-0EBB6EA46C29}" type="pres">
      <dgm:prSet presAssocID="{994DCA05-C5B8-47B9-8B98-79C0194928AD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D60417-3611-4ED7-9295-765F96341EFF}" type="pres">
      <dgm:prSet presAssocID="{994DCA05-C5B8-47B9-8B98-79C0194928AD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836577-8C18-4187-BD7B-80068C49CD7E}" type="pres">
      <dgm:prSet presAssocID="{994DCA05-C5B8-47B9-8B98-79C0194928AD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D154CE-0B02-448D-B26D-7D3CD6E447DE}" type="pres">
      <dgm:prSet presAssocID="{994DCA05-C5B8-47B9-8B98-79C0194928AD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30EA123-E4C9-407F-9DEE-BE450E3E883B}" type="presOf" srcId="{D2871064-1601-4DC1-BB25-58288CB69883}" destId="{0A9EF330-2118-44E2-9CFF-AA65F1787A1F}" srcOrd="0" destOrd="0" presId="urn:microsoft.com/office/officeart/2005/8/layout/vProcess5"/>
    <dgm:cxn modelId="{BDAE2718-D66F-44D6-B824-7CE25E346534}" srcId="{994DCA05-C5B8-47B9-8B98-79C0194928AD}" destId="{283C70FD-4E33-43A5-A6B3-47FB2F20DEF3}" srcOrd="0" destOrd="0" parTransId="{E1FC7C24-7E2D-455C-BDED-04C459EA1060}" sibTransId="{D2871064-1601-4DC1-BB25-58288CB69883}"/>
    <dgm:cxn modelId="{4DC8A41A-3636-4885-A21E-73949D99F4AF}" type="presOf" srcId="{0A19535E-C9D6-4F7B-8BA0-F3783ACB9BC4}" destId="{EB8D53CE-E6EF-411A-9D7B-0EBB6EA46C29}" srcOrd="0" destOrd="0" presId="urn:microsoft.com/office/officeart/2005/8/layout/vProcess5"/>
    <dgm:cxn modelId="{5B6F5175-29E0-4118-8003-101FBD00F854}" srcId="{994DCA05-C5B8-47B9-8B98-79C0194928AD}" destId="{77E170C6-9355-46D0-A724-06A9574EE6B4}" srcOrd="1" destOrd="0" parTransId="{59397E17-EC9B-4E17-8773-5754AFB87582}" sibTransId="{0A19535E-C9D6-4F7B-8BA0-F3783ACB9BC4}"/>
    <dgm:cxn modelId="{14F5A95F-6B24-4815-AA39-C8C6464D4883}" type="presOf" srcId="{77E170C6-9355-46D0-A724-06A9574EE6B4}" destId="{B3E161B1-0D91-4F56-AC48-D3348F51EEE8}" srcOrd="0" destOrd="0" presId="urn:microsoft.com/office/officeart/2005/8/layout/vProcess5"/>
    <dgm:cxn modelId="{106E5A25-9969-4A18-86AD-031516D9C16B}" type="presOf" srcId="{283C70FD-4E33-43A5-A6B3-47FB2F20DEF3}" destId="{704904E4-6CBC-4A28-9FEE-61CE1F9F8D47}" srcOrd="0" destOrd="0" presId="urn:microsoft.com/office/officeart/2005/8/layout/vProcess5"/>
    <dgm:cxn modelId="{ECDB7A28-38D4-4441-A2AB-C26857105F30}" type="presOf" srcId="{9A81536B-DA53-4CF8-BCF8-60E68E81C54D}" destId="{6F0D53BF-93FE-4DD1-AFE1-87DF29D3D64D}" srcOrd="0" destOrd="0" presId="urn:microsoft.com/office/officeart/2005/8/layout/vProcess5"/>
    <dgm:cxn modelId="{89352F6C-75FD-4F64-90CF-9E4A900C379F}" type="presOf" srcId="{994DCA05-C5B8-47B9-8B98-79C0194928AD}" destId="{112F1882-3053-4337-B33F-1FACD580B1DE}" srcOrd="0" destOrd="0" presId="urn:microsoft.com/office/officeart/2005/8/layout/vProcess5"/>
    <dgm:cxn modelId="{ACD41B40-49AE-4C97-827E-654945D59619}" type="presOf" srcId="{9A81536B-DA53-4CF8-BCF8-60E68E81C54D}" destId="{07D154CE-0B02-448D-B26D-7D3CD6E447DE}" srcOrd="1" destOrd="0" presId="urn:microsoft.com/office/officeart/2005/8/layout/vProcess5"/>
    <dgm:cxn modelId="{9205B50A-82A2-4443-8A1F-4663DF6F8721}" type="presOf" srcId="{77E170C6-9355-46D0-A724-06A9574EE6B4}" destId="{46836577-8C18-4187-BD7B-80068C49CD7E}" srcOrd="1" destOrd="0" presId="urn:microsoft.com/office/officeart/2005/8/layout/vProcess5"/>
    <dgm:cxn modelId="{795723E0-BB0E-4595-9325-6A4446D816C1}" srcId="{994DCA05-C5B8-47B9-8B98-79C0194928AD}" destId="{9A81536B-DA53-4CF8-BCF8-60E68E81C54D}" srcOrd="2" destOrd="0" parTransId="{72E63F08-A7BE-4EF8-B868-96CA6494DD1B}" sibTransId="{901F57D7-D3E8-4009-AB57-2FA4B4704736}"/>
    <dgm:cxn modelId="{DC45DF4A-FFFB-49EC-AE4D-943DFE8A025B}" type="presOf" srcId="{283C70FD-4E33-43A5-A6B3-47FB2F20DEF3}" destId="{02D60417-3611-4ED7-9295-765F96341EFF}" srcOrd="1" destOrd="0" presId="urn:microsoft.com/office/officeart/2005/8/layout/vProcess5"/>
    <dgm:cxn modelId="{F94F5AF6-64EB-4CBB-B175-03D5101AC0FB}" type="presParOf" srcId="{112F1882-3053-4337-B33F-1FACD580B1DE}" destId="{91BBA2A6-22FB-4412-A204-1F08282D72BB}" srcOrd="0" destOrd="0" presId="urn:microsoft.com/office/officeart/2005/8/layout/vProcess5"/>
    <dgm:cxn modelId="{790D8D28-772C-4289-968F-0D66EC42E913}" type="presParOf" srcId="{112F1882-3053-4337-B33F-1FACD580B1DE}" destId="{704904E4-6CBC-4A28-9FEE-61CE1F9F8D47}" srcOrd="1" destOrd="0" presId="urn:microsoft.com/office/officeart/2005/8/layout/vProcess5"/>
    <dgm:cxn modelId="{5602D619-8934-443F-B4F8-24E43308B1C8}" type="presParOf" srcId="{112F1882-3053-4337-B33F-1FACD580B1DE}" destId="{B3E161B1-0D91-4F56-AC48-D3348F51EEE8}" srcOrd="2" destOrd="0" presId="urn:microsoft.com/office/officeart/2005/8/layout/vProcess5"/>
    <dgm:cxn modelId="{E6F96A38-D0DE-4A79-80D8-0B9EC64CEF3C}" type="presParOf" srcId="{112F1882-3053-4337-B33F-1FACD580B1DE}" destId="{6F0D53BF-93FE-4DD1-AFE1-87DF29D3D64D}" srcOrd="3" destOrd="0" presId="urn:microsoft.com/office/officeart/2005/8/layout/vProcess5"/>
    <dgm:cxn modelId="{F4C79729-DBC1-4FFD-9915-80026BF9D283}" type="presParOf" srcId="{112F1882-3053-4337-B33F-1FACD580B1DE}" destId="{0A9EF330-2118-44E2-9CFF-AA65F1787A1F}" srcOrd="4" destOrd="0" presId="urn:microsoft.com/office/officeart/2005/8/layout/vProcess5"/>
    <dgm:cxn modelId="{E8D51E3C-5303-44B2-88C5-5CA4BD54DC47}" type="presParOf" srcId="{112F1882-3053-4337-B33F-1FACD580B1DE}" destId="{EB8D53CE-E6EF-411A-9D7B-0EBB6EA46C29}" srcOrd="5" destOrd="0" presId="urn:microsoft.com/office/officeart/2005/8/layout/vProcess5"/>
    <dgm:cxn modelId="{D332C479-44DA-4706-86FC-8722C35D381C}" type="presParOf" srcId="{112F1882-3053-4337-B33F-1FACD580B1DE}" destId="{02D60417-3611-4ED7-9295-765F96341EFF}" srcOrd="6" destOrd="0" presId="urn:microsoft.com/office/officeart/2005/8/layout/vProcess5"/>
    <dgm:cxn modelId="{F09476A3-D8A0-4A50-8B42-EEA3ADF9EE69}" type="presParOf" srcId="{112F1882-3053-4337-B33F-1FACD580B1DE}" destId="{46836577-8C18-4187-BD7B-80068C49CD7E}" srcOrd="7" destOrd="0" presId="urn:microsoft.com/office/officeart/2005/8/layout/vProcess5"/>
    <dgm:cxn modelId="{4298691C-6106-4E2E-A94B-04DC782119D2}" type="presParOf" srcId="{112F1882-3053-4337-B33F-1FACD580B1DE}" destId="{07D154CE-0B02-448D-B26D-7D3CD6E447DE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8A064E-C31A-4346-97B3-D2E6CFF2A251}">
      <dsp:nvSpPr>
        <dsp:cNvPr id="0" name=""/>
        <dsp:cNvSpPr/>
      </dsp:nvSpPr>
      <dsp:spPr>
        <a:xfrm>
          <a:off x="3583" y="97765"/>
          <a:ext cx="3493452" cy="917858"/>
        </a:xfrm>
        <a:prstGeom prst="rect">
          <a:avLst/>
        </a:prstGeom>
        <a:solidFill>
          <a:srgbClr val="FF000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</a:rPr>
            <a:t>ПРОБЛЕМЫ С ОБЕСПЕЧЕННОСТЬЮ РЕСУРСАМИ И КАДРАМИ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3583" y="97765"/>
        <a:ext cx="3493452" cy="917858"/>
      </dsp:txXfrm>
    </dsp:sp>
    <dsp:sp modelId="{778832C2-CF03-4AD9-84A6-511C0FC600C3}">
      <dsp:nvSpPr>
        <dsp:cNvPr id="0" name=""/>
        <dsp:cNvSpPr/>
      </dsp:nvSpPr>
      <dsp:spPr>
        <a:xfrm>
          <a:off x="0" y="1073558"/>
          <a:ext cx="3493452" cy="4412394"/>
        </a:xfrm>
        <a:prstGeom prst="rect">
          <a:avLst/>
        </a:prstGeom>
        <a:solidFill>
          <a:schemeClr val="accent1">
            <a:lumMod val="40000"/>
            <a:lumOff val="6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 smtClean="0">
              <a:solidFill>
                <a:schemeClr val="tx1"/>
              </a:solidFill>
            </a:rPr>
            <a:t>низкий </a:t>
          </a:r>
          <a:r>
            <a:rPr lang="ru-RU" sz="2000" b="1" kern="1200" dirty="0" smtClean="0">
              <a:solidFill>
                <a:schemeClr val="tx1"/>
              </a:solidFill>
            </a:rPr>
            <a:t>уровень оснащения школы</a:t>
          </a:r>
          <a:endParaRPr lang="ru-RU" sz="200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 smtClean="0">
              <a:solidFill>
                <a:schemeClr val="tx1"/>
              </a:solidFill>
            </a:rPr>
            <a:t>дефицит </a:t>
          </a:r>
          <a:r>
            <a:rPr lang="ru-RU" sz="2000" b="1" kern="1200" dirty="0" smtClean="0">
              <a:solidFill>
                <a:schemeClr val="tx1"/>
              </a:solidFill>
            </a:rPr>
            <a:t>педагогических кадров 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 smtClean="0">
              <a:solidFill>
                <a:schemeClr val="tx1"/>
              </a:solidFill>
            </a:rPr>
            <a:t>недостаточная </a:t>
          </a:r>
          <a:r>
            <a:rPr lang="ru-RU" sz="2000" b="1" kern="1200" dirty="0" smtClean="0">
              <a:solidFill>
                <a:schemeClr val="tx1"/>
              </a:solidFill>
            </a:rPr>
            <a:t>предметная, методическая или психолого-педагогическая компетентность педагогических работников</a:t>
          </a:r>
        </a:p>
      </dsp:txBody>
      <dsp:txXfrm>
        <a:off x="0" y="1073558"/>
        <a:ext cx="3493452" cy="4412394"/>
      </dsp:txXfrm>
    </dsp:sp>
    <dsp:sp modelId="{0B6A1C57-ADFA-4B78-9CC4-627146A9698B}">
      <dsp:nvSpPr>
        <dsp:cNvPr id="0" name=""/>
        <dsp:cNvSpPr/>
      </dsp:nvSpPr>
      <dsp:spPr>
        <a:xfrm>
          <a:off x="3986118" y="97765"/>
          <a:ext cx="3493452" cy="917858"/>
        </a:xfrm>
        <a:prstGeom prst="rect">
          <a:avLst/>
        </a:prstGeom>
        <a:solidFill>
          <a:srgbClr val="FF000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</a:rPr>
            <a:t>ПРОБЛЕМЫ ОБЕСПЕЧЕНИЯ БЛАГОПРИЯТНОГО «ШКОЛЬНОГО УКЛАДА»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3986118" y="97765"/>
        <a:ext cx="3493452" cy="917858"/>
      </dsp:txXfrm>
    </dsp:sp>
    <dsp:sp modelId="{E3C6D138-C490-44EF-BA3A-7FCA464A1283}">
      <dsp:nvSpPr>
        <dsp:cNvPr id="0" name=""/>
        <dsp:cNvSpPr/>
      </dsp:nvSpPr>
      <dsp:spPr>
        <a:xfrm>
          <a:off x="3986118" y="1015624"/>
          <a:ext cx="3493452" cy="4412394"/>
        </a:xfrm>
        <a:prstGeom prst="rect">
          <a:avLst/>
        </a:prstGeom>
        <a:solidFill>
          <a:schemeClr val="accent1">
            <a:lumMod val="40000"/>
            <a:lumOff val="6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 smtClean="0">
              <a:solidFill>
                <a:schemeClr val="tx1"/>
              </a:solidFill>
            </a:rPr>
            <a:t>неблагоприятный </a:t>
          </a:r>
          <a:r>
            <a:rPr lang="ru-RU" sz="2000" b="1" kern="1200" dirty="0" smtClean="0">
              <a:solidFill>
                <a:schemeClr val="tx1"/>
              </a:solidFill>
            </a:rPr>
            <a:t>психологический климат в школе</a:t>
          </a:r>
          <a:endParaRPr lang="ru-RU" sz="200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 smtClean="0">
              <a:solidFill>
                <a:schemeClr val="tx1"/>
              </a:solidFill>
            </a:rPr>
            <a:t>низкая </a:t>
          </a:r>
          <a:r>
            <a:rPr lang="ru-RU" sz="2000" b="1" kern="1200" dirty="0" smtClean="0">
              <a:solidFill>
                <a:schemeClr val="tx1"/>
              </a:solidFill>
            </a:rPr>
            <a:t>вовлеченность учителей в образовательный процесс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 smtClean="0">
              <a:solidFill>
                <a:schemeClr val="tx1"/>
              </a:solidFill>
            </a:rPr>
            <a:t>низкая </a:t>
          </a:r>
          <a:r>
            <a:rPr lang="ru-RU" sz="2000" b="1" kern="1200" dirty="0" smtClean="0">
              <a:solidFill>
                <a:schemeClr val="tx1"/>
              </a:solidFill>
            </a:rPr>
            <a:t>учебная мотивация школьников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 smtClean="0">
              <a:solidFill>
                <a:schemeClr val="tx1"/>
              </a:solidFill>
            </a:rPr>
            <a:t>низкий </a:t>
          </a:r>
          <a:r>
            <a:rPr lang="ru-RU" sz="2000" b="1" kern="1200" dirty="0" smtClean="0">
              <a:solidFill>
                <a:schemeClr val="tx1"/>
              </a:solidFill>
            </a:rPr>
            <a:t>уровень дисциплины в классе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 smtClean="0">
              <a:solidFill>
                <a:schemeClr val="tx1"/>
              </a:solidFill>
            </a:rPr>
            <a:t>проблемы </a:t>
          </a:r>
          <a:r>
            <a:rPr lang="ru-RU" sz="2000" b="1" kern="1200" dirty="0" smtClean="0">
              <a:solidFill>
                <a:schemeClr val="tx1"/>
              </a:solidFill>
            </a:rPr>
            <a:t>с вовлеченностью родителей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3986118" y="1015624"/>
        <a:ext cx="3493452" cy="4412394"/>
      </dsp:txXfrm>
    </dsp:sp>
    <dsp:sp modelId="{6B019FE4-D2B6-49DA-9F1B-9ED4521A7215}">
      <dsp:nvSpPr>
        <dsp:cNvPr id="0" name=""/>
        <dsp:cNvSpPr/>
      </dsp:nvSpPr>
      <dsp:spPr>
        <a:xfrm>
          <a:off x="7968653" y="97765"/>
          <a:ext cx="3493452" cy="917858"/>
        </a:xfrm>
        <a:prstGeom prst="rect">
          <a:avLst/>
        </a:prstGeom>
        <a:solidFill>
          <a:srgbClr val="FF000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</a:rPr>
            <a:t>НИЗКАЯ ЭФФЕКТИВНОСТЬ УПРАВЛЕНИЯ В ШКОЛЕ 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7968653" y="97765"/>
        <a:ext cx="3493452" cy="917858"/>
      </dsp:txXfrm>
    </dsp:sp>
    <dsp:sp modelId="{9822F5D3-2E5B-4F9F-BDC7-9DC88311AE04}">
      <dsp:nvSpPr>
        <dsp:cNvPr id="0" name=""/>
        <dsp:cNvSpPr/>
      </dsp:nvSpPr>
      <dsp:spPr>
        <a:xfrm>
          <a:off x="7968653" y="1015624"/>
          <a:ext cx="3493452" cy="4412394"/>
        </a:xfrm>
        <a:prstGeom prst="rect">
          <a:avLst/>
        </a:prstGeom>
        <a:solidFill>
          <a:schemeClr val="accent1">
            <a:lumMod val="40000"/>
            <a:lumOff val="6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342" tIns="69342" rIns="92456" bIns="104013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b="1" kern="1200" dirty="0" smtClean="0">
              <a:solidFill>
                <a:schemeClr val="tx1"/>
              </a:solidFill>
            </a:rPr>
            <a:t>низкая </a:t>
          </a:r>
          <a:r>
            <a:rPr lang="ru-RU" sz="1300" b="1" kern="1200" dirty="0" smtClean="0">
              <a:solidFill>
                <a:schemeClr val="tx1"/>
              </a:solidFill>
            </a:rPr>
            <a:t>мотивация руководства образовательной организации на улучшение образовательных результатов обучающихся</a:t>
          </a:r>
          <a:endParaRPr lang="ru-RU" sz="1300" kern="1200" dirty="0">
            <a:solidFill>
              <a:schemeClr val="tx1"/>
            </a:solidFill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b="1" kern="1200" dirty="0" smtClean="0">
              <a:solidFill>
                <a:schemeClr val="tx1"/>
              </a:solidFill>
            </a:rPr>
            <a:t>отсутствие </a:t>
          </a:r>
          <a:r>
            <a:rPr lang="ru-RU" sz="1300" b="1" kern="1200" dirty="0" smtClean="0">
              <a:solidFill>
                <a:schemeClr val="tx1"/>
              </a:solidFill>
            </a:rPr>
            <a:t>или недостаточная эффективность системы объективной оценки результатов обучения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b="1" kern="1200" dirty="0" smtClean="0">
              <a:solidFill>
                <a:schemeClr val="tx1"/>
              </a:solidFill>
            </a:rPr>
            <a:t>недостаточно </a:t>
          </a:r>
          <a:r>
            <a:rPr lang="ru-RU" sz="1300" b="1" kern="1200" dirty="0" smtClean="0">
              <a:solidFill>
                <a:schemeClr val="tx1"/>
              </a:solidFill>
            </a:rPr>
            <a:t>развитое профессиональное взаимодействие в педагогическом коллективе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b="1" kern="1200" dirty="0" smtClean="0">
              <a:solidFill>
                <a:schemeClr val="tx1"/>
              </a:solidFill>
            </a:rPr>
            <a:t>низкая </a:t>
          </a:r>
          <a:r>
            <a:rPr lang="ru-RU" sz="1300" b="1" kern="1200" dirty="0" smtClean="0">
              <a:solidFill>
                <a:schemeClr val="tx1"/>
              </a:solidFill>
            </a:rPr>
            <a:t>эффективность работы с обучающимися, имеющими трудности в обучении 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b="1" kern="1200" dirty="0" smtClean="0">
              <a:solidFill>
                <a:schemeClr val="tx1"/>
              </a:solidFill>
            </a:rPr>
            <a:t>низкое </a:t>
          </a:r>
          <a:r>
            <a:rPr lang="ru-RU" sz="1300" b="1" kern="1200" dirty="0" smtClean="0">
              <a:solidFill>
                <a:schemeClr val="tx1"/>
              </a:solidFill>
            </a:rPr>
            <a:t>качество адаптации и инклюзии в образовательную среду обучающихся с ограниченными возможностями здоровья (ОВЗ)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b="1" kern="1200" dirty="0" smtClean="0">
              <a:solidFill>
                <a:schemeClr val="tx1"/>
              </a:solidFill>
            </a:rPr>
            <a:t>низкое </a:t>
          </a:r>
          <a:r>
            <a:rPr lang="ru-RU" sz="1300" b="1" kern="1200" dirty="0" smtClean="0">
              <a:solidFill>
                <a:schemeClr val="tx1"/>
              </a:solidFill>
            </a:rPr>
            <a:t>качество адаптации мигрантов, преодоления языковых и культурных барьеров 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b="1" kern="1200" dirty="0" smtClean="0">
              <a:solidFill>
                <a:schemeClr val="tx1"/>
              </a:solidFill>
            </a:rPr>
            <a:t>низкое </a:t>
          </a:r>
          <a:r>
            <a:rPr lang="ru-RU" sz="1300" b="1" kern="1200" dirty="0" smtClean="0">
              <a:solidFill>
                <a:schemeClr val="tx1"/>
              </a:solidFill>
            </a:rPr>
            <a:t>качество профориентационной работы</a:t>
          </a:r>
        </a:p>
      </dsp:txBody>
      <dsp:txXfrm>
        <a:off x="7968653" y="1015624"/>
        <a:ext cx="3493452" cy="44123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4904E4-6CBC-4A28-9FEE-61CE1F9F8D47}">
      <dsp:nvSpPr>
        <dsp:cNvPr id="0" name=""/>
        <dsp:cNvSpPr/>
      </dsp:nvSpPr>
      <dsp:spPr>
        <a:xfrm>
          <a:off x="0" y="10457"/>
          <a:ext cx="5869267" cy="1333861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b="1" kern="1200" dirty="0" smtClean="0">
              <a:solidFill>
                <a:schemeClr val="tx1"/>
              </a:solidFill>
            </a:rPr>
            <a:t>Концепция развития ОО</a:t>
          </a:r>
          <a:endParaRPr lang="ru-RU" sz="3500" b="1" kern="1200" dirty="0">
            <a:solidFill>
              <a:schemeClr val="tx1"/>
            </a:solidFill>
          </a:endParaRPr>
        </a:p>
      </dsp:txBody>
      <dsp:txXfrm>
        <a:off x="39067" y="49524"/>
        <a:ext cx="4429928" cy="1255727"/>
      </dsp:txXfrm>
    </dsp:sp>
    <dsp:sp modelId="{B3E161B1-0D91-4F56-AC48-D3348F51EEE8}">
      <dsp:nvSpPr>
        <dsp:cNvPr id="0" name=""/>
        <dsp:cNvSpPr/>
      </dsp:nvSpPr>
      <dsp:spPr>
        <a:xfrm>
          <a:off x="517876" y="1556171"/>
          <a:ext cx="5869267" cy="1333861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b="1" kern="1200" dirty="0" smtClean="0">
              <a:solidFill>
                <a:schemeClr val="tx1"/>
              </a:solidFill>
            </a:rPr>
            <a:t>Среднесрочная программа развития  </a:t>
          </a:r>
          <a:endParaRPr lang="ru-RU" sz="3500" b="1" kern="1200" dirty="0">
            <a:solidFill>
              <a:schemeClr val="tx1"/>
            </a:solidFill>
          </a:endParaRPr>
        </a:p>
      </dsp:txBody>
      <dsp:txXfrm>
        <a:off x="556943" y="1595238"/>
        <a:ext cx="4406247" cy="1255727"/>
      </dsp:txXfrm>
    </dsp:sp>
    <dsp:sp modelId="{6F0D53BF-93FE-4DD1-AFE1-87DF29D3D64D}">
      <dsp:nvSpPr>
        <dsp:cNvPr id="0" name=""/>
        <dsp:cNvSpPr/>
      </dsp:nvSpPr>
      <dsp:spPr>
        <a:xfrm>
          <a:off x="1035753" y="3112342"/>
          <a:ext cx="5869267" cy="1333861"/>
        </a:xfrm>
        <a:prstGeom prst="roundRect">
          <a:avLst>
            <a:gd name="adj" fmla="val 10000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b="1" kern="1200" dirty="0" smtClean="0">
              <a:solidFill>
                <a:schemeClr val="tx1"/>
              </a:solidFill>
            </a:rPr>
            <a:t>Антирисковые программы</a:t>
          </a:r>
          <a:endParaRPr lang="ru-RU" sz="3500" b="1" kern="1200" dirty="0">
            <a:solidFill>
              <a:schemeClr val="tx1"/>
            </a:solidFill>
          </a:endParaRPr>
        </a:p>
      </dsp:txBody>
      <dsp:txXfrm>
        <a:off x="1074820" y="3151409"/>
        <a:ext cx="4406247" cy="1255727"/>
      </dsp:txXfrm>
    </dsp:sp>
    <dsp:sp modelId="{0A9EF330-2118-44E2-9CFF-AA65F1787A1F}">
      <dsp:nvSpPr>
        <dsp:cNvPr id="0" name=""/>
        <dsp:cNvSpPr/>
      </dsp:nvSpPr>
      <dsp:spPr>
        <a:xfrm>
          <a:off x="5002258" y="1011511"/>
          <a:ext cx="867009" cy="867009"/>
        </a:xfrm>
        <a:prstGeom prst="downArrow">
          <a:avLst>
            <a:gd name="adj1" fmla="val 55000"/>
            <a:gd name="adj2" fmla="val 45000"/>
          </a:avLst>
        </a:prstGeom>
        <a:solidFill>
          <a:srgbClr val="0070C0">
            <a:alpha val="90000"/>
          </a:srgb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b="1" kern="1200">
            <a:solidFill>
              <a:schemeClr val="tx1"/>
            </a:solidFill>
          </a:endParaRPr>
        </a:p>
      </dsp:txBody>
      <dsp:txXfrm>
        <a:off x="5197335" y="1011511"/>
        <a:ext cx="476855" cy="652424"/>
      </dsp:txXfrm>
    </dsp:sp>
    <dsp:sp modelId="{EB8D53CE-E6EF-411A-9D7B-0EBB6EA46C29}">
      <dsp:nvSpPr>
        <dsp:cNvPr id="0" name=""/>
        <dsp:cNvSpPr/>
      </dsp:nvSpPr>
      <dsp:spPr>
        <a:xfrm>
          <a:off x="5520134" y="2558790"/>
          <a:ext cx="867009" cy="867009"/>
        </a:xfrm>
        <a:prstGeom prst="downArrow">
          <a:avLst>
            <a:gd name="adj1" fmla="val 55000"/>
            <a:gd name="adj2" fmla="val 45000"/>
          </a:avLst>
        </a:prstGeom>
        <a:solidFill>
          <a:srgbClr val="0070C0">
            <a:alpha val="90000"/>
          </a:srgb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b="1" kern="1200">
            <a:solidFill>
              <a:schemeClr val="tx1"/>
            </a:solidFill>
          </a:endParaRPr>
        </a:p>
      </dsp:txBody>
      <dsp:txXfrm>
        <a:off x="5715211" y="2558790"/>
        <a:ext cx="476855" cy="6524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AA3F3E-5D9F-4FF4-B80C-94247937F1E7}" type="datetimeFigureOut">
              <a:rPr lang="ru-RU" smtClean="0"/>
              <a:pPr/>
              <a:t>12.12.2023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D57823-303A-4B54-A718-3F749DE337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03198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AB93D0-108D-43ED-A7A6-28D9996C5672}" type="datetimeFigureOut">
              <a:rPr lang="ru-RU" smtClean="0"/>
              <a:t>12.12.2023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5A1B48-53C8-4FAE-B42C-585252EC80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4554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 userDrawn="1"/>
        </p:nvSpPr>
        <p:spPr>
          <a:xfrm>
            <a:off x="130462" y="413869"/>
            <a:ext cx="1415474" cy="1433981"/>
          </a:xfrm>
          <a:prstGeom prst="roundRect">
            <a:avLst/>
          </a:prstGeom>
          <a:solidFill>
            <a:srgbClr val="66CC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0424" y="2305497"/>
            <a:ext cx="9144000" cy="216511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0668" y="4470614"/>
            <a:ext cx="7418221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99D27-DDA5-4117-9C26-91A07CA73146}" type="datetimeFigureOut">
              <a:rPr lang="ru-RU" smtClean="0"/>
              <a:pPr/>
              <a:t>12.12.2023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423257"/>
            <a:ext cx="2743200" cy="365125"/>
          </a:xfrm>
        </p:spPr>
        <p:txBody>
          <a:bodyPr/>
          <a:lstStyle/>
          <a:p>
            <a:fld id="{2BBB46DA-0DF6-4E30-91DE-43A2ED7C6FD2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420" y="492321"/>
            <a:ext cx="1281559" cy="128155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4" name="Рисунок 33"/>
          <p:cNvPicPr>
            <a:picLocks noChangeAspect="1"/>
          </p:cNvPicPr>
          <p:nvPr userDrawn="1"/>
        </p:nvPicPr>
        <p:blipFill rotWithShape="1">
          <a:blip r:embed="rId3"/>
          <a:srcRect r="24447" b="6346"/>
          <a:stretch/>
        </p:blipFill>
        <p:spPr>
          <a:xfrm>
            <a:off x="7806248" y="1778864"/>
            <a:ext cx="4385752" cy="507913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6" name="Рисунок 3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1539" y="91895"/>
            <a:ext cx="1246016" cy="10295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7" name="TextBox 36"/>
          <p:cNvSpPr txBox="1"/>
          <p:nvPr userDrawn="1"/>
        </p:nvSpPr>
        <p:spPr>
          <a:xfrm>
            <a:off x="4612558" y="1121416"/>
            <a:ext cx="2623620" cy="830997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Franklin Gothic Demi" panose="020B0703020102020204" pitchFamily="34" charset="0"/>
                <a:cs typeface="Aldhabi" panose="01000000000000000000" pitchFamily="2" charset="-78"/>
              </a:rPr>
              <a:t>МИНИСТЕРСТВО</a:t>
            </a:r>
            <a:r>
              <a:rPr lang="ru-RU" sz="2000" baseline="0" dirty="0" smtClean="0">
                <a:latin typeface="Franklin Gothic Demi" panose="020B0703020102020204" pitchFamily="34" charset="0"/>
                <a:cs typeface="Aldhabi" panose="01000000000000000000" pitchFamily="2" charset="-78"/>
              </a:rPr>
              <a:t> </a:t>
            </a:r>
          </a:p>
          <a:p>
            <a:pPr algn="ctr"/>
            <a:r>
              <a:rPr lang="ru-RU" sz="1400" baseline="0" dirty="0" smtClean="0">
                <a:latin typeface="Franklin Gothic Demi" panose="020B0703020102020204" pitchFamily="34" charset="0"/>
                <a:cs typeface="Aldhabi" panose="01000000000000000000" pitchFamily="2" charset="-78"/>
              </a:rPr>
              <a:t>ОБРАЗОВАНИЯ И НАУКИ </a:t>
            </a:r>
          </a:p>
          <a:p>
            <a:pPr algn="ctr"/>
            <a:r>
              <a:rPr lang="ru-RU" sz="1400" baseline="0" dirty="0" smtClean="0">
                <a:latin typeface="Franklin Gothic Demi" panose="020B0703020102020204" pitchFamily="34" charset="0"/>
                <a:cs typeface="Aldhabi" panose="01000000000000000000" pitchFamily="2" charset="-78"/>
              </a:rPr>
              <a:t>ЧЕЧЕНСКОЙ РЕСПУБЛИКИ </a:t>
            </a:r>
            <a:endParaRPr lang="ru-RU" sz="1400" dirty="0">
              <a:latin typeface="Franklin Gothic Demi" panose="020B0703020102020204" pitchFamily="34" charset="0"/>
              <a:cs typeface="Aldhabi" panose="01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582059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99D27-DDA5-4117-9C26-91A07CA73146}" type="datetimeFigureOut">
              <a:rPr lang="ru-RU" smtClean="0"/>
              <a:pPr/>
              <a:t>12.12.2023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46DA-0DF6-4E30-91DE-43A2ED7C6F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7981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99D27-DDA5-4117-9C26-91A07CA73146}" type="datetimeFigureOut">
              <a:rPr lang="ru-RU" smtClean="0"/>
              <a:pPr/>
              <a:t>12.12.2023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46DA-0DF6-4E30-91DE-43A2ED7C6F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721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кругленный прямоугольник 8"/>
          <p:cNvSpPr/>
          <p:nvPr userDrawn="1"/>
        </p:nvSpPr>
        <p:spPr>
          <a:xfrm>
            <a:off x="1672683" y="95537"/>
            <a:ext cx="10403862" cy="676820"/>
          </a:xfrm>
          <a:prstGeom prst="roundRect">
            <a:avLst/>
          </a:prstGeom>
          <a:solidFill>
            <a:srgbClr val="66CC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00696" y="146478"/>
            <a:ext cx="10147835" cy="605488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76400" y="1911784"/>
            <a:ext cx="10400145" cy="4351338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672683" y="6376949"/>
            <a:ext cx="2743200" cy="365125"/>
          </a:xfrm>
        </p:spPr>
        <p:txBody>
          <a:bodyPr/>
          <a:lstStyle/>
          <a:p>
            <a:fld id="{10999D27-DDA5-4117-9C26-91A07CA73146}" type="datetimeFigureOut">
              <a:rPr lang="ru-RU" smtClean="0"/>
              <a:pPr/>
              <a:t>12.12.2023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817214" y="6376950"/>
            <a:ext cx="4114800" cy="3651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333345" y="6376950"/>
            <a:ext cx="2743200" cy="365125"/>
          </a:xfrm>
        </p:spPr>
        <p:txBody>
          <a:bodyPr/>
          <a:lstStyle/>
          <a:p>
            <a:fld id="{2BBB46DA-0DF6-4E30-91DE-43A2ED7C6FD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Скругленный прямоугольник 9"/>
          <p:cNvSpPr/>
          <p:nvPr userDrawn="1"/>
        </p:nvSpPr>
        <p:spPr>
          <a:xfrm>
            <a:off x="134771" y="95537"/>
            <a:ext cx="1415474" cy="676820"/>
          </a:xfrm>
          <a:prstGeom prst="roundRect">
            <a:avLst/>
          </a:prstGeom>
          <a:solidFill>
            <a:srgbClr val="66CC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039" y="146478"/>
            <a:ext cx="574937" cy="5749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633382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 userDrawn="1"/>
        </p:nvSpPr>
        <p:spPr>
          <a:xfrm>
            <a:off x="134771" y="95537"/>
            <a:ext cx="1415474" cy="676820"/>
          </a:xfrm>
          <a:prstGeom prst="roundRect">
            <a:avLst/>
          </a:prstGeom>
          <a:solidFill>
            <a:srgbClr val="66CC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039" y="146478"/>
            <a:ext cx="574937" cy="5749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740317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 userDrawn="1"/>
        </p:nvSpPr>
        <p:spPr>
          <a:xfrm>
            <a:off x="1672683" y="413795"/>
            <a:ext cx="10403862" cy="1434055"/>
          </a:xfrm>
          <a:prstGeom prst="roundRect">
            <a:avLst/>
          </a:prstGeom>
          <a:solidFill>
            <a:srgbClr val="66CC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2355" y="413794"/>
            <a:ext cx="10304189" cy="14045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637145" y="1911682"/>
            <a:ext cx="5181600" cy="4351338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894945" y="1914857"/>
            <a:ext cx="5181600" cy="4351338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99D27-DDA5-4117-9C26-91A07CA73146}" type="datetimeFigureOut">
              <a:rPr lang="ru-RU" smtClean="0"/>
              <a:pPr/>
              <a:t>12.12.2023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46DA-0DF6-4E30-91DE-43A2ED7C6FD2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420" y="492321"/>
            <a:ext cx="1281559" cy="128155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064321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99D27-DDA5-4117-9C26-91A07CA73146}" type="datetimeFigureOut">
              <a:rPr lang="ru-RU" smtClean="0"/>
              <a:pPr/>
              <a:t>12.12.2023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46DA-0DF6-4E30-91DE-43A2ED7C6F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4119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99D27-DDA5-4117-9C26-91A07CA73146}" type="datetimeFigureOut">
              <a:rPr lang="ru-RU" smtClean="0"/>
              <a:pPr/>
              <a:t>12.12.2023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46DA-0DF6-4E30-91DE-43A2ED7C6F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2849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99D27-DDA5-4117-9C26-91A07CA73146}" type="datetimeFigureOut">
              <a:rPr lang="ru-RU" smtClean="0"/>
              <a:pPr/>
              <a:t>12.12.2023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46DA-0DF6-4E30-91DE-43A2ED7C6F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2568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99D27-DDA5-4117-9C26-91A07CA73146}" type="datetimeFigureOut">
              <a:rPr lang="ru-RU" smtClean="0"/>
              <a:pPr/>
              <a:t>12.12.2023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46DA-0DF6-4E30-91DE-43A2ED7C6F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1265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99D27-DDA5-4117-9C26-91A07CA73146}" type="datetimeFigureOut">
              <a:rPr lang="ru-RU" smtClean="0"/>
              <a:pPr/>
              <a:t>12.12.2023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46DA-0DF6-4E30-91DE-43A2ED7C6F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0009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0945" y="34326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60945" y="184785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999D27-DDA5-4117-9C26-91A07CA73146}" type="datetimeFigureOut">
              <a:rPr lang="ru-RU" smtClean="0"/>
              <a:pPr/>
              <a:t>12.12.2023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BB46DA-0DF6-4E30-91DE-43A2ED7C6F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4254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0424" y="2678031"/>
            <a:ext cx="9144000" cy="2165117"/>
          </a:xfrm>
        </p:spPr>
        <p:txBody>
          <a:bodyPr/>
          <a:lstStyle/>
          <a:p>
            <a:r>
              <a:rPr lang="ru-RU" dirty="0" smtClean="0"/>
              <a:t>ПРОГРАММА</a:t>
            </a:r>
            <a:br>
              <a:rPr lang="ru-RU" dirty="0" smtClean="0"/>
            </a:br>
            <a:r>
              <a:rPr lang="ru-RU" dirty="0" smtClean="0"/>
              <a:t>АНТИРИСКОВЫХ МЕР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6150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Факторы риска учебной неуспешности</a:t>
            </a:r>
            <a:endParaRPr lang="ru-RU" dirty="0"/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220133" y="948267"/>
            <a:ext cx="11728397" cy="5706533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latin typeface="+mn-lt"/>
              </a:rPr>
              <a:t>Выявление и диагностика факторов риска учебной неуспешности являются необходимым условием повышения образовательных </a:t>
            </a:r>
            <a:r>
              <a:rPr lang="ru-RU" dirty="0" smtClean="0">
                <a:latin typeface="+mn-lt"/>
              </a:rPr>
              <a:t>результатов</a:t>
            </a:r>
            <a:r>
              <a:rPr lang="ru-RU" dirty="0" smtClean="0">
                <a:latin typeface="+mn-lt"/>
              </a:rPr>
              <a:t>. </a:t>
            </a:r>
            <a:endParaRPr lang="ru-RU" dirty="0" smtClean="0">
              <a:latin typeface="+mn-lt"/>
            </a:endParaRPr>
          </a:p>
          <a:p>
            <a:r>
              <a:rPr lang="ru-RU" b="1" dirty="0" smtClean="0"/>
              <a:t>Факторы риска: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>
                <a:latin typeface="+mn-lt"/>
              </a:rPr>
              <a:t> низкий </a:t>
            </a:r>
            <a:r>
              <a:rPr lang="ru-RU" dirty="0">
                <a:latin typeface="+mn-lt"/>
              </a:rPr>
              <a:t>уровень оснащения </a:t>
            </a:r>
            <a:r>
              <a:rPr lang="ru-RU" dirty="0" smtClean="0">
                <a:latin typeface="+mn-lt"/>
              </a:rPr>
              <a:t>школы;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 </a:t>
            </a:r>
            <a:r>
              <a:rPr lang="ru-RU" dirty="0"/>
              <a:t>д</a:t>
            </a:r>
            <a:r>
              <a:rPr lang="ru-RU" dirty="0" smtClean="0"/>
              <a:t>ефицит </a:t>
            </a:r>
            <a:r>
              <a:rPr lang="ru-RU" dirty="0"/>
              <a:t>педагогических </a:t>
            </a:r>
            <a:r>
              <a:rPr lang="ru-RU" dirty="0" smtClean="0"/>
              <a:t>кадров;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 </a:t>
            </a:r>
            <a:r>
              <a:rPr lang="ru-RU" dirty="0" smtClean="0"/>
              <a:t>недостаточная </a:t>
            </a:r>
            <a:r>
              <a:rPr lang="ru-RU" dirty="0"/>
              <a:t>предметная и методическая компетентность педагогических </a:t>
            </a:r>
            <a:r>
              <a:rPr lang="ru-RU" dirty="0" smtClean="0"/>
              <a:t>работников;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 </a:t>
            </a:r>
            <a:r>
              <a:rPr lang="ru-RU" dirty="0" smtClean="0"/>
              <a:t>риски </a:t>
            </a:r>
            <a:r>
              <a:rPr lang="ru-RU" dirty="0"/>
              <a:t>низкой адаптивности учебного </a:t>
            </a:r>
            <a:r>
              <a:rPr lang="ru-RU" dirty="0" smtClean="0"/>
              <a:t>процесса;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 </a:t>
            </a:r>
            <a:r>
              <a:rPr lang="ru-RU" dirty="0" smtClean="0"/>
              <a:t>несформированность </a:t>
            </a:r>
            <a:r>
              <a:rPr lang="ru-RU" dirty="0"/>
              <a:t>внутришкольной системы повышения </a:t>
            </a:r>
            <a:r>
              <a:rPr lang="ru-RU" dirty="0" smtClean="0"/>
              <a:t>квалификации;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 </a:t>
            </a:r>
            <a:r>
              <a:rPr lang="ru-RU" dirty="0" smtClean="0"/>
              <a:t>высокая </a:t>
            </a:r>
            <a:r>
              <a:rPr lang="ru-RU" dirty="0"/>
              <a:t>доля обучающихся с рисками учебной </a:t>
            </a:r>
            <a:r>
              <a:rPr lang="ru-RU" dirty="0" smtClean="0"/>
              <a:t>неуспешности;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 </a:t>
            </a:r>
            <a:r>
              <a:rPr lang="ru-RU" dirty="0" smtClean="0"/>
              <a:t>высокая </a:t>
            </a:r>
            <a:r>
              <a:rPr lang="ru-RU" dirty="0"/>
              <a:t>доля обучающихся с </a:t>
            </a:r>
            <a:r>
              <a:rPr lang="ru-RU" dirty="0" smtClean="0"/>
              <a:t>ОВЗ;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 </a:t>
            </a:r>
            <a:r>
              <a:rPr lang="ru-RU" dirty="0"/>
              <a:t>н</a:t>
            </a:r>
            <a:r>
              <a:rPr lang="ru-RU" dirty="0" smtClean="0"/>
              <a:t>изкое </a:t>
            </a:r>
            <a:r>
              <a:rPr lang="ru-RU" dirty="0"/>
              <a:t>качество преодоления языковых и культурных </a:t>
            </a:r>
            <a:r>
              <a:rPr lang="ru-RU" dirty="0" smtClean="0"/>
              <a:t>барьеров;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 </a:t>
            </a:r>
            <a:r>
              <a:rPr lang="ru-RU" dirty="0" smtClean="0"/>
              <a:t>пониженный </a:t>
            </a:r>
            <a:r>
              <a:rPr lang="ru-RU" dirty="0"/>
              <a:t>уровень качества школьной образовательной и воспитательной </a:t>
            </a:r>
            <a:r>
              <a:rPr lang="ru-RU" dirty="0" smtClean="0"/>
              <a:t>среды;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 </a:t>
            </a:r>
            <a:r>
              <a:rPr lang="ru-RU" dirty="0" smtClean="0"/>
              <a:t>низкий </a:t>
            </a:r>
            <a:r>
              <a:rPr lang="ru-RU" dirty="0"/>
              <a:t>уровень вовлеченности </a:t>
            </a:r>
            <a:r>
              <a:rPr lang="ru-RU" dirty="0" smtClean="0"/>
              <a:t>родителей.</a:t>
            </a:r>
            <a:endParaRPr lang="ru-RU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83386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Группы факторов риска</a:t>
            </a:r>
            <a:endParaRPr lang="ru-RU" dirty="0"/>
          </a:p>
        </p:txBody>
      </p:sp>
      <p:graphicFrame>
        <p:nvGraphicFramePr>
          <p:cNvPr id="4" name="Объект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7479685"/>
              </p:ext>
            </p:extLst>
          </p:nvPr>
        </p:nvGraphicFramePr>
        <p:xfrm>
          <a:off x="375212" y="1094935"/>
          <a:ext cx="11465689" cy="55257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44783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Программа антирисковых мер</a:t>
            </a:r>
            <a:endParaRPr lang="ru-RU" dirty="0"/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126219" y="1270002"/>
            <a:ext cx="5275515" cy="53509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3200" dirty="0" smtClean="0">
                <a:solidFill>
                  <a:srgbClr val="C00000"/>
                </a:solidFill>
                <a:latin typeface="+mn-lt"/>
              </a:rPr>
              <a:t>ПРОГРАММА АНТИРИСКОВЫХ МЕР </a:t>
            </a:r>
            <a:r>
              <a:rPr lang="ru-RU" sz="3200" dirty="0" smtClean="0">
                <a:latin typeface="+mn-lt"/>
              </a:rPr>
              <a:t>– это операционный документ, содержащий конкретные задачи и мероприятия, которые должны быть согласованы с целями, указанными в концепции развития школы, среднесрочной программе развития, а также показателями, описанными в среднесрочной программе развития и ее подпрограммах</a:t>
            </a:r>
            <a:r>
              <a:rPr lang="ru-RU" sz="3200" dirty="0" smtClean="0">
                <a:latin typeface="+mn-lt"/>
              </a:rPr>
              <a:t>.</a:t>
            </a:r>
            <a:endParaRPr lang="ru-RU" dirty="0" smtClean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770440039"/>
              </p:ext>
            </p:extLst>
          </p:nvPr>
        </p:nvGraphicFramePr>
        <p:xfrm>
          <a:off x="5190523" y="1548069"/>
          <a:ext cx="6905021" cy="44462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6088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Антирисковая программа</a:t>
            </a:r>
            <a:endParaRPr lang="ru-RU" dirty="0"/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390885" y="1287839"/>
            <a:ext cx="9025548" cy="725397"/>
          </a:xfrm>
          <a:ln w="38100">
            <a:solidFill>
              <a:srgbClr val="0070C0"/>
            </a:solidFill>
            <a:prstDash val="lgDash"/>
          </a:ln>
        </p:spPr>
        <p:txBody>
          <a:bodyPr>
            <a:normAutofit/>
          </a:bodyPr>
          <a:lstStyle/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 smtClean="0">
                <a:solidFill>
                  <a:srgbClr val="C00000"/>
                </a:solidFill>
              </a:rPr>
              <a:t>Программа по активированным направлениям риска</a:t>
            </a: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974979" y="2272901"/>
            <a:ext cx="9025548" cy="725397"/>
          </a:xfrm>
          <a:prstGeom prst="rect">
            <a:avLst/>
          </a:prstGeom>
          <a:ln w="38100">
            <a:solidFill>
              <a:srgbClr val="0070C0"/>
            </a:solidFill>
            <a:prstDash val="lgDash"/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smtClean="0">
                <a:solidFill>
                  <a:srgbClr val="C00000"/>
                </a:solidFill>
              </a:rPr>
              <a:t>Срок реализации </a:t>
            </a:r>
            <a:r>
              <a:rPr lang="ru-RU" dirty="0" smtClean="0">
                <a:solidFill>
                  <a:srgbClr val="002060"/>
                </a:solidFill>
              </a:rPr>
              <a:t>– 1 год  </a:t>
            </a: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1551007" y="3257963"/>
            <a:ext cx="9025548" cy="1576143"/>
          </a:xfrm>
          <a:prstGeom prst="rect">
            <a:avLst/>
          </a:prstGeom>
          <a:ln w="38100">
            <a:solidFill>
              <a:srgbClr val="0070C0"/>
            </a:solidFill>
            <a:prstDash val="lgDash"/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smtClean="0">
                <a:solidFill>
                  <a:srgbClr val="C00000"/>
                </a:solidFill>
              </a:rPr>
              <a:t>Краткая характеристика </a:t>
            </a:r>
            <a:r>
              <a:rPr lang="ru-RU" dirty="0" smtClean="0">
                <a:solidFill>
                  <a:srgbClr val="C00000"/>
                </a:solidFill>
              </a:rPr>
              <a:t>программы </a:t>
            </a:r>
            <a:r>
              <a:rPr lang="ru-RU" dirty="0" smtClean="0"/>
              <a:t>- </a:t>
            </a:r>
            <a:r>
              <a:rPr lang="ru-RU" dirty="0" smtClean="0"/>
              <a:t>оперативное планирование, детализация мер по конкретному выбранному и утвержденному риску </a:t>
            </a: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2667454" y="5093771"/>
            <a:ext cx="9025548" cy="1631120"/>
          </a:xfrm>
          <a:prstGeom prst="rect">
            <a:avLst/>
          </a:prstGeom>
          <a:ln w="38100">
            <a:solidFill>
              <a:srgbClr val="0070C0"/>
            </a:solidFill>
            <a:prstDash val="lgDash"/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smtClean="0">
                <a:solidFill>
                  <a:srgbClr val="C00000"/>
                </a:solidFill>
              </a:rPr>
              <a:t>Основное внимание в документе </a:t>
            </a:r>
            <a:r>
              <a:rPr lang="ru-RU" dirty="0" smtClean="0"/>
              <a:t>- описание по каждому риску цели, задач, ресурсов, показателей, мероприятий, которые будут использованы в работе для достижения наступления позитивных изменений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41582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Антирисковая программа</a:t>
            </a:r>
            <a:endParaRPr lang="ru-RU" dirty="0"/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491067" y="965200"/>
            <a:ext cx="11176000" cy="5670989"/>
          </a:xfrm>
          <a:solidFill>
            <a:schemeClr val="bg1"/>
          </a:solidFill>
          <a:ln w="38100">
            <a:solidFill>
              <a:srgbClr val="002060"/>
            </a:solidFill>
            <a:prstDash val="lgDash"/>
          </a:ln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1. Наименование программы антирисковых мер </a:t>
            </a:r>
            <a:r>
              <a:rPr lang="ru-RU" b="1" i="1" dirty="0" smtClean="0">
                <a:solidFill>
                  <a:srgbClr val="002060"/>
                </a:solidFill>
              </a:rPr>
              <a:t>(в соответствии с рисковым профилем ОО). </a:t>
            </a:r>
          </a:p>
          <a:p>
            <a:r>
              <a:rPr lang="ru-RU" b="1" dirty="0" smtClean="0">
                <a:solidFill>
                  <a:srgbClr val="0070C0"/>
                </a:solidFill>
              </a:rPr>
              <a:t>2. Цель и задачи реализации программы по работе с конкретным рисковым направлением. 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3. Целевые показатели </a:t>
            </a:r>
            <a:r>
              <a:rPr lang="ru-RU" b="1" i="1" dirty="0" smtClean="0">
                <a:solidFill>
                  <a:srgbClr val="002060"/>
                </a:solidFill>
              </a:rPr>
              <a:t>(индикаторы достижения цел</a:t>
            </a:r>
            <a:r>
              <a:rPr lang="ru-RU" b="1" dirty="0" smtClean="0">
                <a:solidFill>
                  <a:srgbClr val="002060"/>
                </a:solidFill>
              </a:rPr>
              <a:t>и). </a:t>
            </a:r>
          </a:p>
          <a:p>
            <a:r>
              <a:rPr lang="ru-RU" b="1" dirty="0" smtClean="0">
                <a:solidFill>
                  <a:srgbClr val="0070C0"/>
                </a:solidFill>
              </a:rPr>
              <a:t>4. Сроки и этапы реализации программы антирисковых мер. 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5. Меры/мероприятия по достижению цели и задач.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70C0"/>
                </a:solidFill>
              </a:rPr>
              <a:t>6. Ожидаемые конечные результаты реализации программы антирисковых мер. 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7. Исполнители. </a:t>
            </a:r>
          </a:p>
          <a:p>
            <a:r>
              <a:rPr lang="ru-RU" b="1" dirty="0" smtClean="0">
                <a:solidFill>
                  <a:srgbClr val="0070C0"/>
                </a:solidFill>
              </a:rPr>
              <a:t>8. Приложение. Дорожная карта реализации программы антирисковых мер.</a:t>
            </a:r>
            <a:endParaRPr lang="ru-RU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5409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100" dirty="0" smtClean="0"/>
              <a:t>Антирисковая программа (по каждому выбранному риску)</a:t>
            </a:r>
            <a:endParaRPr lang="ru-RU" sz="31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48486" y="1169342"/>
            <a:ext cx="3879481" cy="851297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spAutoFit/>
          </a:bodyPr>
          <a:lstStyle/>
          <a:p>
            <a:pPr lvl="0" algn="ctr"/>
            <a:r>
              <a:rPr lang="ru-RU" sz="2200" b="1" dirty="0" smtClean="0">
                <a:solidFill>
                  <a:srgbClr val="C00000"/>
                </a:solidFill>
              </a:rPr>
              <a:t>Рисковой </a:t>
            </a:r>
            <a:r>
              <a:rPr lang="ru-RU" sz="2200" b="1" dirty="0" smtClean="0">
                <a:solidFill>
                  <a:srgbClr val="C00000"/>
                </a:solidFill>
              </a:rPr>
              <a:t>профиль</a:t>
            </a:r>
            <a:r>
              <a:rPr lang="ru-RU" sz="2200" b="1" dirty="0" smtClean="0">
                <a:solidFill>
                  <a:schemeClr val="tx1"/>
                </a:solidFill>
              </a:rPr>
              <a:t> - низкий уровень оснащения </a:t>
            </a:r>
            <a:r>
              <a:rPr lang="ru-RU" sz="2200" b="1" dirty="0" smtClean="0">
                <a:solidFill>
                  <a:schemeClr val="tx1"/>
                </a:solidFill>
              </a:rPr>
              <a:t>школы</a:t>
            </a:r>
            <a:endParaRPr lang="ru-RU" sz="2200" dirty="0" smtClean="0"/>
          </a:p>
        </p:txBody>
      </p:sp>
      <p:sp>
        <p:nvSpPr>
          <p:cNvPr id="5" name="Стрелка вправо 4"/>
          <p:cNvSpPr/>
          <p:nvPr/>
        </p:nvSpPr>
        <p:spPr>
          <a:xfrm>
            <a:off x="4255127" y="1377278"/>
            <a:ext cx="53478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784180" y="1153312"/>
            <a:ext cx="7003432" cy="829397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b="1" dirty="0" smtClean="0">
              <a:solidFill>
                <a:srgbClr val="C00000"/>
              </a:solidFill>
            </a:endParaRPr>
          </a:p>
          <a:p>
            <a:pPr lvl="0" algn="ctr"/>
            <a:r>
              <a:rPr lang="ru-RU" sz="2100" b="1" dirty="0" smtClean="0">
                <a:solidFill>
                  <a:srgbClr val="C00000"/>
                </a:solidFill>
              </a:rPr>
              <a:t>Наименование программы </a:t>
            </a:r>
            <a:r>
              <a:rPr lang="ru-RU" sz="2100" b="1" dirty="0" smtClean="0">
                <a:solidFill>
                  <a:schemeClr val="tx1"/>
                </a:solidFill>
              </a:rPr>
              <a:t>– </a:t>
            </a:r>
            <a:r>
              <a:rPr lang="ru-RU" sz="2100" b="1" dirty="0" err="1" smtClean="0">
                <a:solidFill>
                  <a:schemeClr val="tx1"/>
                </a:solidFill>
              </a:rPr>
              <a:t>Антирисковая</a:t>
            </a:r>
            <a:r>
              <a:rPr lang="ru-RU" sz="2100" b="1" dirty="0" smtClean="0">
                <a:solidFill>
                  <a:schemeClr val="tx1"/>
                </a:solidFill>
              </a:rPr>
              <a:t> программа развития материально-технического оснащения школы  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48486" y="2206676"/>
            <a:ext cx="11439126" cy="892124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rgbClr val="C00000"/>
              </a:solidFill>
            </a:endParaRPr>
          </a:p>
          <a:p>
            <a:pPr algn="ctr"/>
            <a:endParaRPr lang="ru-RU" b="1" dirty="0" smtClean="0">
              <a:solidFill>
                <a:srgbClr val="C00000"/>
              </a:solidFill>
            </a:endParaRPr>
          </a:p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Цель </a:t>
            </a:r>
            <a:r>
              <a:rPr lang="ru-RU" sz="2000" b="1" dirty="0" smtClean="0">
                <a:solidFill>
                  <a:schemeClr val="tx1"/>
                </a:solidFill>
              </a:rPr>
              <a:t> - конкретные(с точно прописанным желаемым результатом), достижимые, измеримые, привязанные к определенному времени их исполнения. </a:t>
            </a:r>
            <a:r>
              <a:rPr lang="ru-RU" sz="2000" b="1" i="1" dirty="0" smtClean="0">
                <a:solidFill>
                  <a:srgbClr val="C00000"/>
                </a:solidFill>
              </a:rPr>
              <a:t>Отвечает на вопрос: «Что необходимо получить в итоге?»</a:t>
            </a:r>
            <a:endParaRPr lang="ru-RU" sz="2000" i="1" dirty="0" smtClean="0">
              <a:solidFill>
                <a:srgbClr val="C00000"/>
              </a:solidFill>
            </a:endParaRPr>
          </a:p>
          <a:p>
            <a:pPr lvl="0" algn="ctr"/>
            <a:endParaRPr lang="ru-RU" b="1" dirty="0" smtClean="0">
              <a:solidFill>
                <a:schemeClr val="tx1"/>
              </a:solidFill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48487" y="3191705"/>
            <a:ext cx="11439126" cy="630581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rgbClr val="C00000"/>
              </a:solidFill>
            </a:endParaRPr>
          </a:p>
          <a:p>
            <a:pPr algn="ctr"/>
            <a:endParaRPr lang="ru-RU" b="1" dirty="0" smtClean="0">
              <a:solidFill>
                <a:srgbClr val="C00000"/>
              </a:solidFill>
            </a:endParaRPr>
          </a:p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Задачи </a:t>
            </a:r>
            <a:r>
              <a:rPr lang="ru-RU" sz="2000" b="1" dirty="0" smtClean="0">
                <a:solidFill>
                  <a:schemeClr val="tx1"/>
                </a:solidFill>
              </a:rPr>
              <a:t>– описаны согласно хронологической последовательности и возможности их реализации в установленные сроки. </a:t>
            </a:r>
            <a:r>
              <a:rPr lang="ru-RU" sz="2000" b="1" i="1" dirty="0" smtClean="0">
                <a:solidFill>
                  <a:srgbClr val="C00000"/>
                </a:solidFill>
              </a:rPr>
              <a:t>Отвечают на вопрос: «Что нужно сделать, чтобы достичь цели?</a:t>
            </a:r>
            <a:endParaRPr lang="ru-RU" sz="2000" dirty="0" smtClean="0"/>
          </a:p>
          <a:p>
            <a:pPr lvl="0"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48486" y="3918499"/>
            <a:ext cx="11439126" cy="791028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rgbClr val="C00000"/>
              </a:solidFill>
            </a:endParaRPr>
          </a:p>
          <a:p>
            <a:pPr algn="ctr"/>
            <a:endParaRPr lang="ru-RU" b="1" dirty="0" smtClean="0">
              <a:solidFill>
                <a:srgbClr val="C00000"/>
              </a:solidFill>
            </a:endParaRPr>
          </a:p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Целевые индикаторы и показатели </a:t>
            </a:r>
            <a:r>
              <a:rPr lang="ru-RU" sz="2000" b="1" dirty="0" smtClean="0">
                <a:solidFill>
                  <a:schemeClr val="tx1"/>
                </a:solidFill>
              </a:rPr>
              <a:t>– показатель должен демонстрировать факт достижения цели и выполнения задач</a:t>
            </a:r>
            <a:endParaRPr lang="ru-RU" sz="2000" dirty="0" smtClean="0"/>
          </a:p>
          <a:p>
            <a:pPr lvl="0" algn="ctr"/>
            <a:endParaRPr lang="ru-RU" b="1" dirty="0" smtClean="0">
              <a:solidFill>
                <a:schemeClr val="tx1"/>
              </a:solidFill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48486" y="4813282"/>
            <a:ext cx="11439126" cy="927117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rgbClr val="C00000"/>
              </a:solidFill>
            </a:endParaRPr>
          </a:p>
          <a:p>
            <a:pPr algn="ctr"/>
            <a:endParaRPr lang="ru-RU" b="1" dirty="0" smtClean="0">
              <a:solidFill>
                <a:srgbClr val="C00000"/>
              </a:solidFill>
            </a:endParaRPr>
          </a:p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Меры/мероприятия</a:t>
            </a:r>
            <a:r>
              <a:rPr lang="ru-RU" sz="2000" b="1" dirty="0" smtClean="0">
                <a:solidFill>
                  <a:schemeClr val="tx1"/>
                </a:solidFill>
              </a:rPr>
              <a:t>– показатель должен  перечислять цели школы в работе над рисками и демонстрировать, какое мероприятие (или группа мероприятий) направлено на достижение цели (целей)</a:t>
            </a:r>
            <a:endParaRPr lang="ru-RU" sz="2000" dirty="0" smtClean="0"/>
          </a:p>
          <a:p>
            <a:pPr lvl="0" algn="ctr"/>
            <a:endParaRPr lang="ru-RU" b="1" dirty="0" smtClean="0">
              <a:solidFill>
                <a:schemeClr val="tx1"/>
              </a:solidFill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48487" y="5866511"/>
            <a:ext cx="11439126" cy="791028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rgbClr val="C00000"/>
              </a:solidFill>
            </a:endParaRPr>
          </a:p>
          <a:p>
            <a:pPr algn="ctr"/>
            <a:endParaRPr lang="ru-RU" b="1" dirty="0" smtClean="0">
              <a:solidFill>
                <a:srgbClr val="C00000"/>
              </a:solidFill>
            </a:endParaRPr>
          </a:p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Ожидаемые конечные результаты </a:t>
            </a:r>
            <a:r>
              <a:rPr lang="ru-RU" sz="2000" b="1" dirty="0" smtClean="0">
                <a:solidFill>
                  <a:schemeClr val="tx1"/>
                </a:solidFill>
              </a:rPr>
              <a:t>– за счет чего планируемая мера/мероприятие позволит решить поставленную задачу и почему оно позволяет данную цель достичь</a:t>
            </a:r>
            <a:endParaRPr lang="ru-RU" sz="2000" dirty="0" smtClean="0"/>
          </a:p>
          <a:p>
            <a:pPr lvl="0"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 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78988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Пример мероприятий дорожной карты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81405" y="972219"/>
            <a:ext cx="11767125" cy="567206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rgbClr val="C00000"/>
              </a:solidFill>
            </a:endParaRPr>
          </a:p>
          <a:p>
            <a:pPr algn="ctr"/>
            <a:endParaRPr lang="ru-RU" b="1" dirty="0" smtClean="0">
              <a:solidFill>
                <a:srgbClr val="C00000"/>
              </a:solidFill>
            </a:endParaRPr>
          </a:p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Рисковой профиль</a:t>
            </a:r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</a:rPr>
              <a:t>– высокая доля обучающихся с рисками учебной неуспешности</a:t>
            </a:r>
            <a:endParaRPr lang="ru-RU" sz="2400" dirty="0" smtClean="0"/>
          </a:p>
          <a:p>
            <a:pPr lvl="0" algn="ctr"/>
            <a:endParaRPr lang="ru-RU" b="1" dirty="0" smtClean="0">
              <a:solidFill>
                <a:schemeClr val="tx1"/>
              </a:solidFill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 </a:t>
            </a:r>
            <a:endParaRPr lang="ru-RU" b="1" dirty="0">
              <a:solidFill>
                <a:schemeClr val="tx1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127377"/>
              </p:ext>
            </p:extLst>
          </p:nvPr>
        </p:nvGraphicFramePr>
        <p:xfrm>
          <a:off x="181405" y="1759676"/>
          <a:ext cx="11767124" cy="503352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49627">
                  <a:extLst>
                    <a:ext uri="{9D8B030D-6E8A-4147-A177-3AD203B41FA5}">
                      <a16:colId xmlns:a16="http://schemas.microsoft.com/office/drawing/2014/main" val="1985451395"/>
                    </a:ext>
                  </a:extLst>
                </a:gridCol>
                <a:gridCol w="2850761">
                  <a:extLst>
                    <a:ext uri="{9D8B030D-6E8A-4147-A177-3AD203B41FA5}">
                      <a16:colId xmlns:a16="http://schemas.microsoft.com/office/drawing/2014/main" val="404544610"/>
                    </a:ext>
                  </a:extLst>
                </a:gridCol>
                <a:gridCol w="1589940">
                  <a:extLst>
                    <a:ext uri="{9D8B030D-6E8A-4147-A177-3AD203B41FA5}">
                      <a16:colId xmlns:a16="http://schemas.microsoft.com/office/drawing/2014/main" val="1492133724"/>
                    </a:ext>
                  </a:extLst>
                </a:gridCol>
                <a:gridCol w="1698742">
                  <a:extLst>
                    <a:ext uri="{9D8B030D-6E8A-4147-A177-3AD203B41FA5}">
                      <a16:colId xmlns:a16="http://schemas.microsoft.com/office/drawing/2014/main" val="1935524081"/>
                    </a:ext>
                  </a:extLst>
                </a:gridCol>
                <a:gridCol w="1755658">
                  <a:extLst>
                    <a:ext uri="{9D8B030D-6E8A-4147-A177-3AD203B41FA5}">
                      <a16:colId xmlns:a16="http://schemas.microsoft.com/office/drawing/2014/main" val="3949634460"/>
                    </a:ext>
                  </a:extLst>
                </a:gridCol>
                <a:gridCol w="1822396">
                  <a:extLst>
                    <a:ext uri="{9D8B030D-6E8A-4147-A177-3AD203B41FA5}">
                      <a16:colId xmlns:a16="http://schemas.microsoft.com/office/drawing/2014/main" val="2784843506"/>
                    </a:ext>
                  </a:extLst>
                </a:gridCol>
              </a:tblGrid>
              <a:tr h="62515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Задача</a:t>
                      </a:r>
                      <a:endParaRPr lang="ru-RU" sz="1800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Мероприятие</a:t>
                      </a:r>
                      <a:endParaRPr lang="ru-RU" sz="1800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Срок реализации</a:t>
                      </a:r>
                      <a:endParaRPr lang="ru-RU" sz="1800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/>
                        <a:t>Показатели</a:t>
                      </a:r>
                    </a:p>
                    <a:p>
                      <a:pPr algn="ctr"/>
                      <a:endParaRPr lang="ru-RU" sz="1800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Ответственные</a:t>
                      </a:r>
                      <a:endParaRPr lang="ru-RU" sz="1800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Участники</a:t>
                      </a:r>
                      <a:endParaRPr lang="ru-RU" sz="1800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6340335"/>
                  </a:ext>
                </a:extLst>
              </a:tr>
              <a:tr h="1522459">
                <a:tc rowSpan="3"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Диагностика обучающихся с рисками учебной неуспешности</a:t>
                      </a:r>
                      <a:endParaRPr lang="ru-RU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1930" algn="l"/>
                        </a:tabLs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Диагностика обучающихся с рисками учебной неуспешности–выявление причин затруднений в разрезе параллели</a:t>
                      </a:r>
                      <a:endParaRPr lang="ru-RU" sz="1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Декабрь 2023 год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Развернутый анализ диагностики, выводы</a:t>
                      </a:r>
                      <a:r>
                        <a:rPr lang="ru-RU" sz="180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и рекомендации</a:t>
                      </a:r>
                      <a:endParaRPr lang="ru-RU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Руководители ШМО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Учителя‑предметники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73756842"/>
                  </a:ext>
                </a:extLst>
              </a:tr>
              <a:tr h="152245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1930" algn="l"/>
                        </a:tabLs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Корректировка содержания учебных программ, КТП с учётом выявленных причин затруднений</a:t>
                      </a:r>
                      <a:endParaRPr lang="ru-RU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Декабрь 2023 год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Скорректированный КТП</a:t>
                      </a:r>
                      <a:endParaRPr lang="ru-RU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Руководители ШМО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Учителя‑предметники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22711767"/>
                  </a:ext>
                </a:extLst>
              </a:tr>
              <a:tr h="12758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1930" algn="l"/>
                        </a:tabLs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Планирование методической работы  с учётом выявленных причин затруднений</a:t>
                      </a:r>
                      <a:endParaRPr lang="ru-RU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 30 декабря 2023 года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Разработанный</a:t>
                      </a:r>
                      <a:r>
                        <a:rPr lang="ru-RU" sz="180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план по ликвидации причин</a:t>
                      </a:r>
                      <a:endParaRPr lang="ru-RU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Зам. директора по УВР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Руководители ШМО, учителя‑предметники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202628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46141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333490" y="2252134"/>
            <a:ext cx="9144000" cy="2523067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33CC"/>
                </a:solidFill>
                <a:latin typeface="+mj-lt"/>
              </a:rPr>
              <a:t>БЛАГОДАРИМ ЗА ВНИМАНИЕ!</a:t>
            </a:r>
            <a:endParaRPr lang="ru-RU" b="1" dirty="0">
              <a:solidFill>
                <a:srgbClr val="0033C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492781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TM04033937[[fn=След самолета]]</Template>
  <TotalTime>9700</TotalTime>
  <Words>670</Words>
  <Application>Microsoft Office PowerPoint</Application>
  <PresentationFormat>Широкоэкранный</PresentationFormat>
  <Paragraphs>111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Aldhabi</vt:lpstr>
      <vt:lpstr>Arial</vt:lpstr>
      <vt:lpstr>Calibri</vt:lpstr>
      <vt:lpstr>Calibri Light</vt:lpstr>
      <vt:lpstr>Franklin Gothic Demi</vt:lpstr>
      <vt:lpstr>Times New Roman</vt:lpstr>
      <vt:lpstr>Wingdings</vt:lpstr>
      <vt:lpstr>Тема Office</vt:lpstr>
      <vt:lpstr>ПРОГРАММА АНТИРИСКОВЫХ МЕР</vt:lpstr>
      <vt:lpstr>Факторы риска учебной неуспешности</vt:lpstr>
      <vt:lpstr>Группы факторов риска</vt:lpstr>
      <vt:lpstr>Программа антирисковых мер</vt:lpstr>
      <vt:lpstr>Антирисковая программа</vt:lpstr>
      <vt:lpstr>Антирисковая программа</vt:lpstr>
      <vt:lpstr>Антирисковая программа (по каждому выбранному риску)</vt:lpstr>
      <vt:lpstr>Пример мероприятий дорожной карты</vt:lpstr>
      <vt:lpstr>БЛАГОДАРИМ ЗА ВНИМАНИЕ!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RePack by Diakov</dc:creator>
  <cp:lastModifiedBy>Muhammad</cp:lastModifiedBy>
  <cp:revision>597</cp:revision>
  <cp:lastPrinted>2020-06-01T10:54:01Z</cp:lastPrinted>
  <dcterms:created xsi:type="dcterms:W3CDTF">2015-08-26T09:18:47Z</dcterms:created>
  <dcterms:modified xsi:type="dcterms:W3CDTF">2023-12-12T14:12:58Z</dcterms:modified>
</cp:coreProperties>
</file>